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8" r:id="rId3"/>
    <p:sldId id="259" r:id="rId4"/>
    <p:sldId id="266" r:id="rId5"/>
    <p:sldId id="260" r:id="rId6"/>
    <p:sldId id="262" r:id="rId7"/>
    <p:sldId id="264" r:id="rId8"/>
    <p:sldId id="1294" r:id="rId9"/>
    <p:sldId id="265" r:id="rId10"/>
    <p:sldId id="267" r:id="rId11"/>
    <p:sldId id="271" r:id="rId12"/>
    <p:sldId id="272" r:id="rId13"/>
    <p:sldId id="273" r:id="rId14"/>
    <p:sldId id="275" r:id="rId15"/>
    <p:sldId id="270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7" r:id="rId24"/>
    <p:sldId id="292" r:id="rId25"/>
    <p:sldId id="1233" r:id="rId26"/>
    <p:sldId id="1232" r:id="rId27"/>
    <p:sldId id="1234" r:id="rId28"/>
    <p:sldId id="1235" r:id="rId29"/>
    <p:sldId id="1236" r:id="rId30"/>
    <p:sldId id="1238" r:id="rId31"/>
    <p:sldId id="1240" r:id="rId32"/>
    <p:sldId id="1239" r:id="rId33"/>
    <p:sldId id="1243" r:id="rId34"/>
    <p:sldId id="1245" r:id="rId35"/>
    <p:sldId id="1249" r:id="rId36"/>
    <p:sldId id="1248" r:id="rId37"/>
    <p:sldId id="1247" r:id="rId38"/>
    <p:sldId id="1246" r:id="rId39"/>
    <p:sldId id="1253" r:id="rId40"/>
    <p:sldId id="1252" r:id="rId41"/>
    <p:sldId id="1255" r:id="rId42"/>
    <p:sldId id="1285" r:id="rId43"/>
    <p:sldId id="1256" r:id="rId44"/>
    <p:sldId id="1286" r:id="rId45"/>
    <p:sldId id="1289" r:id="rId46"/>
    <p:sldId id="1288" r:id="rId47"/>
    <p:sldId id="1287" r:id="rId48"/>
    <p:sldId id="1264" r:id="rId49"/>
    <p:sldId id="1263" r:id="rId50"/>
    <p:sldId id="1267" r:id="rId51"/>
    <p:sldId id="1269" r:id="rId52"/>
    <p:sldId id="1291" r:id="rId53"/>
    <p:sldId id="1293" r:id="rId54"/>
    <p:sldId id="1292" r:id="rId55"/>
    <p:sldId id="1290" r:id="rId56"/>
    <p:sldId id="1276" r:id="rId57"/>
    <p:sldId id="1277" r:id="rId58"/>
    <p:sldId id="1278" r:id="rId59"/>
    <p:sldId id="1279" r:id="rId60"/>
    <p:sldId id="1280" r:id="rId61"/>
    <p:sldId id="1281" r:id="rId62"/>
    <p:sldId id="128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BFD"/>
    <a:srgbClr val="EB3223"/>
    <a:srgbClr val="EA3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67385-5B51-824E-90C0-AB728E070959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A0854-05F8-154C-A2A1-743C69B3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9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A0854-05F8-154C-A2A1-743C69B3A1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5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A0854-05F8-154C-A2A1-743C69B3A1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9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A0854-05F8-154C-A2A1-743C69B3A1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8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A0854-05F8-154C-A2A1-743C69B3A1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1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A0854-05F8-154C-A2A1-743C69B3A1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2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A0854-05F8-154C-A2A1-743C69B3A1B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0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AB07-5821-2C48-90BD-22CBB083D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B499B-1B6C-AF44-BA6D-3D4BB20F5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B3E6A-04BC-6549-97F0-7AE292D8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762C2-7111-2B46-9927-857B4DC0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5AE8-01F5-2249-B23C-C54F0472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96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3A00-823F-D342-8F9D-4F3A0075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CF421-47CF-7843-BEB4-DB74F9169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22B5A-5B82-3046-8EF0-6FCEC5C1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19119-20FF-B34B-839A-C9BF0BC0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F9880-266C-A749-B23F-604209B7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0130D0-8E54-2842-B323-84B224E0D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8C341-129E-4946-9FE2-01ACED870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2E02-FD34-BD40-B4F0-E97712B5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9457-E594-3243-8185-1EA106AF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3044C-DC31-9847-A943-06D40E98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1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AAAE-9A0B-924C-B3CC-04CB6B3FD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894C9-46DD-6746-9D79-FDDD16338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6B64A-92F5-4140-B0A4-7E93CFA2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2A7B5-0B3E-FD4A-A8F0-791A98EB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A15DA-376E-3A40-9281-75F03410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8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67A5-45FE-EF40-B008-9092DE1F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C04AF-632E-7241-A903-754A985D3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CBEAB-962F-1242-9A30-7E6791E9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C48F9-3D57-B84D-A120-BBF64E14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D721-7CDE-954C-B4A8-3EF92C10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4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4511-2D29-1449-9EC2-828DCE33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573-1B2E-ED42-AF37-CCC681355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E5A18-F884-6143-A822-9AAC05A36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1AAD9-BF8E-FE49-8B6D-35D67B2A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8DE32-D643-7145-A16E-F816BA9E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F8179-E9A4-194E-A8DC-86FE7CB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2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6547-FB2D-0949-916A-29531A6B8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F64DC-01D0-304B-A1AA-DD1E02EF7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2E58F-4FBC-7F4C-8B45-97F7A8FEF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23F7B-DDF6-E141-9E51-3E6FD9F75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046BE-A3CA-1743-9938-4AD87191E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6C8F7-20F8-7548-AE2F-44E9BC1C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44EDB-7BCE-3548-9137-00B38692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B5E09-91AD-6A4F-9712-A8C20A2D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1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029D-BF8C-5346-9F66-1940E485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EA6C8-F384-9B45-B88A-94F2F4E6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2B697-0397-1E49-9DAA-4FA9750D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B8326-336E-234A-A5D6-338DCFF5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3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C6AE0-3AFD-4E49-A9CC-72F5A05C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8CF95-5CCC-634D-A132-05E072C8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ADFC7-96A5-3744-A18B-4B81AD37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E9F8-3EC1-2A4D-9541-5B9AEC83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2BEE8-6EE9-B742-B717-F19CE3C3A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A65AE-E112-D64B-88FA-F43AB3708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F27EC-54AF-3B4A-BB8F-63624B1A7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64956-5ACE-9C4B-BEAF-BE5E737B6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18D85-EEE5-554B-B3CC-9B8624AD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5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DB26-13CD-C846-8DD1-21342571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A2E262-A70F-704D-85A0-F4C05D7E3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37D29-6557-D246-93ED-2BC7D5ABE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A6DC6-C76E-DC48-B82E-B5C9A8DC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49785-6482-A542-84A7-1DC348EC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3A529-BA5A-1B4F-8923-86D4F923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7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3B0EF-F5FB-514C-B368-CF428F45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92B9C-1ADA-2545-99BA-D7A64AF7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AACD9-FC50-E644-98CC-F9AED40DA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A7ED4-049A-6141-90E2-F97937D3806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A05DA-260E-594E-BA18-102D59B3A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0ADF5-BB03-0F41-BC69-C55843B81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A2A0F-9778-B24C-A709-7A2BEBC9E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51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ucida Sans" panose="020B0602030504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3FE9-1F5B-8544-926A-7251D6DDE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Automatic Discovery of Tactics in </a:t>
            </a:r>
            <a:r>
              <a:rPr lang="en-US" dirty="0" err="1"/>
              <a:t>Spatio</a:t>
            </a:r>
            <a:r>
              <a:rPr lang="en-US" dirty="0"/>
              <a:t>-Temporal Soccer Match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C5309-FFC5-B14B-95B8-90D953467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4272"/>
            <a:ext cx="9144000" cy="243789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Tom </a:t>
            </a:r>
            <a:r>
              <a:rPr lang="en-US" dirty="0" err="1"/>
              <a:t>Decroos</a:t>
            </a:r>
            <a:endParaRPr lang="en-US" dirty="0"/>
          </a:p>
          <a:p>
            <a:pPr algn="l"/>
            <a:r>
              <a:rPr lang="en-US" dirty="0"/>
              <a:t>Jan Van </a:t>
            </a:r>
            <a:r>
              <a:rPr lang="en-US" dirty="0" err="1"/>
              <a:t>Haaren</a:t>
            </a:r>
            <a:endParaRPr lang="en-US" dirty="0"/>
          </a:p>
          <a:p>
            <a:pPr algn="l"/>
            <a:r>
              <a:rPr lang="en-US" dirty="0"/>
              <a:t>Jesse Davis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KDD’18 </a:t>
            </a:r>
          </a:p>
        </p:txBody>
      </p:sp>
    </p:spTree>
    <p:extLst>
      <p:ext uri="{BB962C8B-B14F-4D97-AF65-F5344CB8AC3E}">
        <p14:creationId xmlns:p14="http://schemas.microsoft.com/office/powerpoint/2010/main" val="12679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B9A9-DBC3-394D-A7CB-EC4F078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Bob’s job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should</a:t>
            </a:r>
            <a:r>
              <a:rPr lang="en-US" dirty="0"/>
              <a:t> look like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2AC92-A861-4045-A560-BC305E539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5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B9C7CD-DBFC-7B46-B76A-2169DA4B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2925763"/>
            <a:ext cx="3251200" cy="32512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5C84B39-0E9E-D549-B4A2-F6CDB0611637}"/>
              </a:ext>
            </a:extLst>
          </p:cNvPr>
          <p:cNvSpPr/>
          <p:nvPr/>
        </p:nvSpPr>
        <p:spPr>
          <a:xfrm>
            <a:off x="2207768" y="788480"/>
            <a:ext cx="5340096" cy="1219200"/>
          </a:xfrm>
          <a:prstGeom prst="wedgeRoundRectCallout">
            <a:avLst>
              <a:gd name="adj1" fmla="val -35630"/>
              <a:gd name="adj2" fmla="val 11367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Computer, give me the top 5 tactics of Manchester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4E993-E382-0148-AFBA-4D57965F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304" y="330301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2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B9C7CD-DBFC-7B46-B76A-2169DA4B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2925763"/>
            <a:ext cx="3251200" cy="325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4E993-E382-0148-AFBA-4D57965F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304" y="3303016"/>
            <a:ext cx="3251200" cy="3251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0CA8EF8-6F65-6547-9A98-4B751035E8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36" y="631022"/>
            <a:ext cx="1976267" cy="123731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9FE598-B0DA-B146-808A-D37E33574C7F}"/>
              </a:ext>
            </a:extLst>
          </p:cNvPr>
          <p:cNvCxnSpPr>
            <a:cxnSpLocks/>
          </p:cNvCxnSpPr>
          <p:nvPr/>
        </p:nvCxnSpPr>
        <p:spPr>
          <a:xfrm flipV="1">
            <a:off x="5530082" y="1249679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985559-23ED-394D-80C5-FC4ED1769B7D}"/>
              </a:ext>
            </a:extLst>
          </p:cNvPr>
          <p:cNvCxnSpPr>
            <a:cxnSpLocks/>
          </p:cNvCxnSpPr>
          <p:nvPr/>
        </p:nvCxnSpPr>
        <p:spPr>
          <a:xfrm>
            <a:off x="6030536" y="1281771"/>
            <a:ext cx="363001" cy="373783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59C94E-BFEB-4141-AAE2-7B77A14EEB0C}"/>
              </a:ext>
            </a:extLst>
          </p:cNvPr>
          <p:cNvCxnSpPr>
            <a:cxnSpLocks/>
          </p:cNvCxnSpPr>
          <p:nvPr/>
        </p:nvCxnSpPr>
        <p:spPr>
          <a:xfrm flipV="1">
            <a:off x="6424163" y="1306470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FE5F835-7DA5-D04C-A747-4C0275B8FF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80" y="2161003"/>
            <a:ext cx="1976267" cy="123731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0A79B3-BAB9-0949-9C90-F7515711703E}"/>
              </a:ext>
            </a:extLst>
          </p:cNvPr>
          <p:cNvCxnSpPr>
            <a:cxnSpLocks/>
          </p:cNvCxnSpPr>
          <p:nvPr/>
        </p:nvCxnSpPr>
        <p:spPr>
          <a:xfrm flipV="1">
            <a:off x="6747326" y="2779660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B85432-5FB8-B245-8703-CBBDED8873AA}"/>
              </a:ext>
            </a:extLst>
          </p:cNvPr>
          <p:cNvCxnSpPr>
            <a:cxnSpLocks/>
          </p:cNvCxnSpPr>
          <p:nvPr/>
        </p:nvCxnSpPr>
        <p:spPr>
          <a:xfrm flipV="1">
            <a:off x="7247780" y="2427704"/>
            <a:ext cx="393627" cy="38404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C2C88D-C171-8A44-9A79-B1B423785CD0}"/>
              </a:ext>
            </a:extLst>
          </p:cNvPr>
          <p:cNvCxnSpPr>
            <a:cxnSpLocks/>
          </p:cNvCxnSpPr>
          <p:nvPr/>
        </p:nvCxnSpPr>
        <p:spPr>
          <a:xfrm>
            <a:off x="7806284" y="2427704"/>
            <a:ext cx="225267" cy="408747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13B6FD-0379-FD4E-BDA6-BFDC88497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22" y="631021"/>
            <a:ext cx="1976267" cy="123731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EC64E9-EE44-5E4C-BB73-A0AE832814CA}"/>
              </a:ext>
            </a:extLst>
          </p:cNvPr>
          <p:cNvCxnSpPr>
            <a:cxnSpLocks/>
          </p:cNvCxnSpPr>
          <p:nvPr/>
        </p:nvCxnSpPr>
        <p:spPr>
          <a:xfrm flipH="1">
            <a:off x="8456412" y="820570"/>
            <a:ext cx="293552" cy="42910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B29DBB-FC22-E440-BD1B-8A85039D64DA}"/>
              </a:ext>
            </a:extLst>
          </p:cNvPr>
          <p:cNvCxnSpPr>
            <a:cxnSpLocks/>
          </p:cNvCxnSpPr>
          <p:nvPr/>
        </p:nvCxnSpPr>
        <p:spPr>
          <a:xfrm>
            <a:off x="8566722" y="1281770"/>
            <a:ext cx="363001" cy="373783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E3CEC6-1D1B-6343-B74E-71F62D76906E}"/>
              </a:ext>
            </a:extLst>
          </p:cNvPr>
          <p:cNvCxnSpPr>
            <a:cxnSpLocks/>
          </p:cNvCxnSpPr>
          <p:nvPr/>
        </p:nvCxnSpPr>
        <p:spPr>
          <a:xfrm flipV="1">
            <a:off x="8960349" y="1306469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5C06CE-221D-C04D-B21B-A0F28E2D6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64" y="2161003"/>
            <a:ext cx="1976267" cy="123731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F7E34A-B8B5-0C40-98FE-62C1CEE78E7E}"/>
              </a:ext>
            </a:extLst>
          </p:cNvPr>
          <p:cNvCxnSpPr>
            <a:cxnSpLocks/>
          </p:cNvCxnSpPr>
          <p:nvPr/>
        </p:nvCxnSpPr>
        <p:spPr>
          <a:xfrm flipV="1">
            <a:off x="9316848" y="2413533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FCA85C-0253-1E44-9D36-5A61FD42D994}"/>
              </a:ext>
            </a:extLst>
          </p:cNvPr>
          <p:cNvCxnSpPr>
            <a:cxnSpLocks/>
          </p:cNvCxnSpPr>
          <p:nvPr/>
        </p:nvCxnSpPr>
        <p:spPr>
          <a:xfrm>
            <a:off x="9772666" y="2428748"/>
            <a:ext cx="48565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290B3F-96A8-FD49-8539-0E3C178ABA64}"/>
              </a:ext>
            </a:extLst>
          </p:cNvPr>
          <p:cNvCxnSpPr>
            <a:cxnSpLocks/>
          </p:cNvCxnSpPr>
          <p:nvPr/>
        </p:nvCxnSpPr>
        <p:spPr>
          <a:xfrm>
            <a:off x="10414965" y="2428748"/>
            <a:ext cx="200229" cy="372492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DB061F8-38D2-414C-9029-786E302E1F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70" y="628625"/>
            <a:ext cx="1976267" cy="123731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F9162F-1406-244E-8D3F-0284955413E4}"/>
              </a:ext>
            </a:extLst>
          </p:cNvPr>
          <p:cNvCxnSpPr>
            <a:cxnSpLocks/>
          </p:cNvCxnSpPr>
          <p:nvPr/>
        </p:nvCxnSpPr>
        <p:spPr>
          <a:xfrm>
            <a:off x="10513854" y="1188249"/>
            <a:ext cx="246521" cy="444116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8DD3ECB-9E9C-A842-A8B6-771D669CD15C}"/>
              </a:ext>
            </a:extLst>
          </p:cNvPr>
          <p:cNvCxnSpPr>
            <a:cxnSpLocks/>
          </p:cNvCxnSpPr>
          <p:nvPr/>
        </p:nvCxnSpPr>
        <p:spPr>
          <a:xfrm>
            <a:off x="10867385" y="1653157"/>
            <a:ext cx="43938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F87FAE-0E73-AA40-B638-DBB3CFCA042F}"/>
              </a:ext>
            </a:extLst>
          </p:cNvPr>
          <p:cNvCxnSpPr>
            <a:cxnSpLocks/>
          </p:cNvCxnSpPr>
          <p:nvPr/>
        </p:nvCxnSpPr>
        <p:spPr>
          <a:xfrm flipV="1">
            <a:off x="11337397" y="1304073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0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B9C7CD-DBFC-7B46-B76A-2169DA4B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2925763"/>
            <a:ext cx="3251200" cy="325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4E993-E382-0148-AFBA-4D57965F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304" y="3303016"/>
            <a:ext cx="3251200" cy="3251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0CA8EF8-6F65-6547-9A98-4B751035E8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36" y="631022"/>
            <a:ext cx="1976267" cy="123731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9FE598-B0DA-B146-808A-D37E33574C7F}"/>
              </a:ext>
            </a:extLst>
          </p:cNvPr>
          <p:cNvCxnSpPr>
            <a:cxnSpLocks/>
          </p:cNvCxnSpPr>
          <p:nvPr/>
        </p:nvCxnSpPr>
        <p:spPr>
          <a:xfrm flipV="1">
            <a:off x="5530082" y="1249679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985559-23ED-394D-80C5-FC4ED1769B7D}"/>
              </a:ext>
            </a:extLst>
          </p:cNvPr>
          <p:cNvCxnSpPr>
            <a:cxnSpLocks/>
          </p:cNvCxnSpPr>
          <p:nvPr/>
        </p:nvCxnSpPr>
        <p:spPr>
          <a:xfrm>
            <a:off x="6030536" y="1281771"/>
            <a:ext cx="363001" cy="373783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59C94E-BFEB-4141-AAE2-7B77A14EEB0C}"/>
              </a:ext>
            </a:extLst>
          </p:cNvPr>
          <p:cNvCxnSpPr>
            <a:cxnSpLocks/>
          </p:cNvCxnSpPr>
          <p:nvPr/>
        </p:nvCxnSpPr>
        <p:spPr>
          <a:xfrm flipV="1">
            <a:off x="6424163" y="1306470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FE5F835-7DA5-D04C-A747-4C0275B8FF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80" y="2161003"/>
            <a:ext cx="1976267" cy="123731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0A79B3-BAB9-0949-9C90-F7515711703E}"/>
              </a:ext>
            </a:extLst>
          </p:cNvPr>
          <p:cNvCxnSpPr>
            <a:cxnSpLocks/>
          </p:cNvCxnSpPr>
          <p:nvPr/>
        </p:nvCxnSpPr>
        <p:spPr>
          <a:xfrm flipV="1">
            <a:off x="6747326" y="2779660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B85432-5FB8-B245-8703-CBBDED8873AA}"/>
              </a:ext>
            </a:extLst>
          </p:cNvPr>
          <p:cNvCxnSpPr>
            <a:cxnSpLocks/>
          </p:cNvCxnSpPr>
          <p:nvPr/>
        </p:nvCxnSpPr>
        <p:spPr>
          <a:xfrm flipV="1">
            <a:off x="7247780" y="2427704"/>
            <a:ext cx="393627" cy="38404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C2C88D-C171-8A44-9A79-B1B423785CD0}"/>
              </a:ext>
            </a:extLst>
          </p:cNvPr>
          <p:cNvCxnSpPr>
            <a:cxnSpLocks/>
          </p:cNvCxnSpPr>
          <p:nvPr/>
        </p:nvCxnSpPr>
        <p:spPr>
          <a:xfrm>
            <a:off x="7806284" y="2427704"/>
            <a:ext cx="225267" cy="408747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13B6FD-0379-FD4E-BDA6-BFDC88497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22" y="631021"/>
            <a:ext cx="1976267" cy="123731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EC64E9-EE44-5E4C-BB73-A0AE832814CA}"/>
              </a:ext>
            </a:extLst>
          </p:cNvPr>
          <p:cNvCxnSpPr>
            <a:cxnSpLocks/>
          </p:cNvCxnSpPr>
          <p:nvPr/>
        </p:nvCxnSpPr>
        <p:spPr>
          <a:xfrm flipH="1">
            <a:off x="8456412" y="820570"/>
            <a:ext cx="293552" cy="42910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B29DBB-FC22-E440-BD1B-8A85039D64DA}"/>
              </a:ext>
            </a:extLst>
          </p:cNvPr>
          <p:cNvCxnSpPr>
            <a:cxnSpLocks/>
          </p:cNvCxnSpPr>
          <p:nvPr/>
        </p:nvCxnSpPr>
        <p:spPr>
          <a:xfrm>
            <a:off x="8566722" y="1281770"/>
            <a:ext cx="363001" cy="373783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E3CEC6-1D1B-6343-B74E-71F62D76906E}"/>
              </a:ext>
            </a:extLst>
          </p:cNvPr>
          <p:cNvCxnSpPr>
            <a:cxnSpLocks/>
          </p:cNvCxnSpPr>
          <p:nvPr/>
        </p:nvCxnSpPr>
        <p:spPr>
          <a:xfrm flipV="1">
            <a:off x="8960349" y="1306469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5C06CE-221D-C04D-B21B-A0F28E2D6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64" y="2161003"/>
            <a:ext cx="1976267" cy="123731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F7E34A-B8B5-0C40-98FE-62C1CEE78E7E}"/>
              </a:ext>
            </a:extLst>
          </p:cNvPr>
          <p:cNvCxnSpPr>
            <a:cxnSpLocks/>
          </p:cNvCxnSpPr>
          <p:nvPr/>
        </p:nvCxnSpPr>
        <p:spPr>
          <a:xfrm flipV="1">
            <a:off x="9316848" y="2413533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FCA85C-0253-1E44-9D36-5A61FD42D994}"/>
              </a:ext>
            </a:extLst>
          </p:cNvPr>
          <p:cNvCxnSpPr>
            <a:cxnSpLocks/>
          </p:cNvCxnSpPr>
          <p:nvPr/>
        </p:nvCxnSpPr>
        <p:spPr>
          <a:xfrm>
            <a:off x="9772666" y="2428748"/>
            <a:ext cx="48565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290B3F-96A8-FD49-8539-0E3C178ABA64}"/>
              </a:ext>
            </a:extLst>
          </p:cNvPr>
          <p:cNvCxnSpPr>
            <a:cxnSpLocks/>
          </p:cNvCxnSpPr>
          <p:nvPr/>
        </p:nvCxnSpPr>
        <p:spPr>
          <a:xfrm>
            <a:off x="10414965" y="2428748"/>
            <a:ext cx="200229" cy="372492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DB061F8-38D2-414C-9029-786E302E1F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70" y="628625"/>
            <a:ext cx="1976267" cy="123731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F9162F-1406-244E-8D3F-0284955413E4}"/>
              </a:ext>
            </a:extLst>
          </p:cNvPr>
          <p:cNvCxnSpPr>
            <a:cxnSpLocks/>
          </p:cNvCxnSpPr>
          <p:nvPr/>
        </p:nvCxnSpPr>
        <p:spPr>
          <a:xfrm>
            <a:off x="10513854" y="1188249"/>
            <a:ext cx="246521" cy="444116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8DD3ECB-9E9C-A842-A8B6-771D669CD15C}"/>
              </a:ext>
            </a:extLst>
          </p:cNvPr>
          <p:cNvCxnSpPr>
            <a:cxnSpLocks/>
          </p:cNvCxnSpPr>
          <p:nvPr/>
        </p:nvCxnSpPr>
        <p:spPr>
          <a:xfrm>
            <a:off x="10867385" y="1653157"/>
            <a:ext cx="43938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F87FAE-0E73-AA40-B638-DBB3CFCA042F}"/>
              </a:ext>
            </a:extLst>
          </p:cNvPr>
          <p:cNvCxnSpPr>
            <a:cxnSpLocks/>
          </p:cNvCxnSpPr>
          <p:nvPr/>
        </p:nvCxnSpPr>
        <p:spPr>
          <a:xfrm flipV="1">
            <a:off x="11337397" y="1304073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E2CC386-101C-FA49-B02A-655BBDA482E5}"/>
              </a:ext>
            </a:extLst>
          </p:cNvPr>
          <p:cNvSpPr/>
          <p:nvPr/>
        </p:nvSpPr>
        <p:spPr>
          <a:xfrm>
            <a:off x="428885" y="1208504"/>
            <a:ext cx="4267157" cy="1219200"/>
          </a:xfrm>
          <a:prstGeom prst="wedgeRoundRectCallout">
            <a:avLst>
              <a:gd name="adj1" fmla="val -15631"/>
              <a:gd name="adj2" fmla="val 8567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Give me some examples of this tactic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C6299F-A0F4-0D45-A4A0-9B614FB746D6}"/>
              </a:ext>
            </a:extLst>
          </p:cNvPr>
          <p:cNvSpPr/>
          <p:nvPr/>
        </p:nvSpPr>
        <p:spPr>
          <a:xfrm>
            <a:off x="7247780" y="377952"/>
            <a:ext cx="2895964" cy="1783051"/>
          </a:xfrm>
          <a:prstGeom prst="ellipse">
            <a:avLst/>
          </a:prstGeom>
          <a:noFill/>
          <a:ln w="1174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7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B9C7CD-DBFC-7B46-B76A-2169DA4B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2925763"/>
            <a:ext cx="3251200" cy="325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4E993-E382-0148-AFBA-4D57965F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304" y="3303016"/>
            <a:ext cx="3251200" cy="3251200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13B6FD-0379-FD4E-BDA6-BFDC88497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22" y="631021"/>
            <a:ext cx="1976267" cy="123731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EC64E9-EE44-5E4C-BB73-A0AE832814CA}"/>
              </a:ext>
            </a:extLst>
          </p:cNvPr>
          <p:cNvCxnSpPr>
            <a:cxnSpLocks/>
          </p:cNvCxnSpPr>
          <p:nvPr/>
        </p:nvCxnSpPr>
        <p:spPr>
          <a:xfrm flipH="1">
            <a:off x="8456412" y="820570"/>
            <a:ext cx="293552" cy="42910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B29DBB-FC22-E440-BD1B-8A85039D64DA}"/>
              </a:ext>
            </a:extLst>
          </p:cNvPr>
          <p:cNvCxnSpPr>
            <a:cxnSpLocks/>
          </p:cNvCxnSpPr>
          <p:nvPr/>
        </p:nvCxnSpPr>
        <p:spPr>
          <a:xfrm>
            <a:off x="8566722" y="1281770"/>
            <a:ext cx="363001" cy="373783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E3CEC6-1D1B-6343-B74E-71F62D76906E}"/>
              </a:ext>
            </a:extLst>
          </p:cNvPr>
          <p:cNvCxnSpPr>
            <a:cxnSpLocks/>
          </p:cNvCxnSpPr>
          <p:nvPr/>
        </p:nvCxnSpPr>
        <p:spPr>
          <a:xfrm flipV="1">
            <a:off x="8960349" y="1306469"/>
            <a:ext cx="390144" cy="34908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1C6299F-A0F4-0D45-A4A0-9B614FB746D6}"/>
              </a:ext>
            </a:extLst>
          </p:cNvPr>
          <p:cNvSpPr/>
          <p:nvPr/>
        </p:nvSpPr>
        <p:spPr>
          <a:xfrm>
            <a:off x="7247780" y="377952"/>
            <a:ext cx="2895964" cy="1783051"/>
          </a:xfrm>
          <a:prstGeom prst="ellipse">
            <a:avLst/>
          </a:prstGeom>
          <a:noFill/>
          <a:ln w="1174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89C0825-A9E9-CD46-BBF8-2F8FD7087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02" y="519153"/>
            <a:ext cx="3048000" cy="1714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4ACDC84-783A-A24F-AAC7-EB73A341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575" y="2306302"/>
            <a:ext cx="3048000" cy="1714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A978D7-CCD6-2048-9EDA-A5CA95BF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780" y="226574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B9C7CD-DBFC-7B46-B76A-2169DA4B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2925763"/>
            <a:ext cx="3251200" cy="3251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C1F058-73B3-E040-BE66-5CAB5986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Bob lets the computer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automatically</a:t>
            </a:r>
            <a:r>
              <a:rPr lang="en-US" dirty="0"/>
              <a:t> discover tactics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4E993-E382-0148-AFBA-4D57965F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304" y="3303016"/>
            <a:ext cx="325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BC5F0-7621-6446-BFD9-950A8D96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338" y="3863082"/>
            <a:ext cx="2829729" cy="2829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40929-8A17-0E4F-9CB2-A475268474AE}"/>
              </a:ext>
            </a:extLst>
          </p:cNvPr>
          <p:cNvSpPr txBox="1"/>
          <p:nvPr/>
        </p:nvSpPr>
        <p:spPr>
          <a:xfrm>
            <a:off x="3650109" y="4636483"/>
            <a:ext cx="263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Tactics report</a:t>
            </a:r>
          </a:p>
        </p:txBody>
      </p:sp>
    </p:spTree>
    <p:extLst>
      <p:ext uri="{BB962C8B-B14F-4D97-AF65-F5344CB8AC3E}">
        <p14:creationId xmlns:p14="http://schemas.microsoft.com/office/powerpoint/2010/main" val="391469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77E7-AE1C-A147-B72F-78CF9F13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discovery of tactics in </a:t>
            </a:r>
            <a:r>
              <a:rPr lang="en-US" dirty="0" err="1"/>
              <a:t>spatio</a:t>
            </a:r>
            <a:r>
              <a:rPr lang="en-US" dirty="0"/>
              <a:t>-temporal soccer 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FB68-A73A-DC4D-9E96-0B6FB4116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Approach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5783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77E7-AE1C-A147-B72F-78CF9F13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discovery of tactics in </a:t>
            </a:r>
            <a:r>
              <a:rPr lang="en-US" dirty="0" err="1"/>
              <a:t>spatio</a:t>
            </a:r>
            <a:r>
              <a:rPr lang="en-US" dirty="0"/>
              <a:t>-temporal soccer 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FB68-A73A-DC4D-9E96-0B6FB4116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Approach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5680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03D9-2F15-4345-9296-53AF0ED8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soccer match is described by a sequence of +-1750 on-the-ball actions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7F203C-B729-8B4E-BAFA-5B442F2DC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504444"/>
              </p:ext>
            </p:extLst>
          </p:nvPr>
        </p:nvGraphicFramePr>
        <p:xfrm>
          <a:off x="4791456" y="2460753"/>
          <a:ext cx="130454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544">
                  <a:extLst>
                    <a:ext uri="{9D8B030D-6E8A-4147-A177-3AD203B41FA5}">
                      <a16:colId xmlns:a16="http://schemas.microsoft.com/office/drawing/2014/main" val="2248587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549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3FD7353-5288-BB42-8848-DA1A72816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590620"/>
              </p:ext>
            </p:extLst>
          </p:nvPr>
        </p:nvGraphicFramePr>
        <p:xfrm>
          <a:off x="2194560" y="2460753"/>
          <a:ext cx="14843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376">
                  <a:extLst>
                    <a:ext uri="{9D8B030D-6E8A-4147-A177-3AD203B41FA5}">
                      <a16:colId xmlns:a16="http://schemas.microsoft.com/office/drawing/2014/main" val="2248587174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Tackle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5494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BA34CBE-C3C8-5441-BC1C-19D3081CF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580713"/>
              </p:ext>
            </p:extLst>
          </p:nvPr>
        </p:nvGraphicFramePr>
        <p:xfrm>
          <a:off x="7034783" y="2467866"/>
          <a:ext cx="116738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85">
                  <a:extLst>
                    <a:ext uri="{9D8B030D-6E8A-4147-A177-3AD203B41FA5}">
                      <a16:colId xmlns:a16="http://schemas.microsoft.com/office/drawing/2014/main" val="2248587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54945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C9DEC-2BE3-4A42-82FC-8AF954B8EE08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678936" y="2719833"/>
            <a:ext cx="1112520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4347F2-4FB3-414C-ADE5-829EF8311C4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096000" y="2719833"/>
            <a:ext cx="938783" cy="7113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604C65-3E49-3549-A77B-58AD408113E4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8202168" y="2719833"/>
            <a:ext cx="665986" cy="7113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4C7CD10-7158-B84F-A92C-3761FF0D1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154735"/>
              </p:ext>
            </p:extLst>
          </p:nvPr>
        </p:nvGraphicFramePr>
        <p:xfrm>
          <a:off x="8868154" y="2460753"/>
          <a:ext cx="116738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85">
                  <a:extLst>
                    <a:ext uri="{9D8B030D-6E8A-4147-A177-3AD203B41FA5}">
                      <a16:colId xmlns:a16="http://schemas.microsoft.com/office/drawing/2014/main" val="2248587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54945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B1B725-DAF1-FA46-A353-250DD979562C}"/>
              </a:ext>
            </a:extLst>
          </p:cNvPr>
          <p:cNvCxnSpPr>
            <a:cxnSpLocks/>
          </p:cNvCxnSpPr>
          <p:nvPr/>
        </p:nvCxnSpPr>
        <p:spPr>
          <a:xfrm>
            <a:off x="1082040" y="2719833"/>
            <a:ext cx="1112520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335241-92A7-5042-AA00-03F0EFA4B8F7}"/>
              </a:ext>
            </a:extLst>
          </p:cNvPr>
          <p:cNvCxnSpPr>
            <a:cxnSpLocks/>
          </p:cNvCxnSpPr>
          <p:nvPr/>
        </p:nvCxnSpPr>
        <p:spPr>
          <a:xfrm>
            <a:off x="10035539" y="2726946"/>
            <a:ext cx="1112520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2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03D9-2F15-4345-9296-53AF0ED8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soccer match is described by a sequence of +-1750 on-the-ball actions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A3CB16-2BDB-F741-A444-CE681EB03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281581"/>
              </p:ext>
            </p:extLst>
          </p:nvPr>
        </p:nvGraphicFramePr>
        <p:xfrm>
          <a:off x="4081273" y="3763204"/>
          <a:ext cx="266090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04">
                  <a:extLst>
                    <a:ext uri="{9D8B030D-6E8A-4147-A177-3AD203B41FA5}">
                      <a16:colId xmlns:a16="http://schemas.microsoft.com/office/drawing/2014/main" val="2248587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5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12min 36sec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48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(32.2, 85.1)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46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Neil</a:t>
                      </a:r>
                      <a:r>
                        <a:rPr lang="en-GB" sz="2800" baseline="0" dirty="0">
                          <a:latin typeface="Lucida Sans" panose="020B0602030504020204" pitchFamily="34" charset="77"/>
                        </a:rPr>
                        <a:t> Taylor</a:t>
                      </a:r>
                      <a:endParaRPr lang="en-GB" sz="2800" dirty="0">
                        <a:latin typeface="Lucida Sans" panose="020B0602030504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903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latin typeface="Lucida Sans" panose="020B0602030504020204" pitchFamily="34" charset="77"/>
                        </a:rPr>
                        <a:t>Swansea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1151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7F203C-B729-8B4E-BAFA-5B442F2DC2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91456" y="2460753"/>
          <a:ext cx="130454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544">
                  <a:extLst>
                    <a:ext uri="{9D8B030D-6E8A-4147-A177-3AD203B41FA5}">
                      <a16:colId xmlns:a16="http://schemas.microsoft.com/office/drawing/2014/main" val="2248587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549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3FD7353-5288-BB42-8848-DA1A728161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94560" y="2460753"/>
          <a:ext cx="14843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376">
                  <a:extLst>
                    <a:ext uri="{9D8B030D-6E8A-4147-A177-3AD203B41FA5}">
                      <a16:colId xmlns:a16="http://schemas.microsoft.com/office/drawing/2014/main" val="2248587174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Tackle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5494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BA34CBE-C3C8-5441-BC1C-19D3081CF9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34783" y="2467866"/>
          <a:ext cx="116738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85">
                  <a:extLst>
                    <a:ext uri="{9D8B030D-6E8A-4147-A177-3AD203B41FA5}">
                      <a16:colId xmlns:a16="http://schemas.microsoft.com/office/drawing/2014/main" val="2248587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54945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C9DEC-2BE3-4A42-82FC-8AF954B8EE08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678936" y="2719833"/>
            <a:ext cx="1112520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4347F2-4FB3-414C-ADE5-829EF8311C4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096000" y="2719833"/>
            <a:ext cx="938783" cy="7113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604C65-3E49-3549-A77B-58AD408113E4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8202168" y="2719833"/>
            <a:ext cx="665986" cy="7113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4C7CD10-7158-B84F-A92C-3761FF0D15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68154" y="2460753"/>
          <a:ext cx="116738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85">
                  <a:extLst>
                    <a:ext uri="{9D8B030D-6E8A-4147-A177-3AD203B41FA5}">
                      <a16:colId xmlns:a16="http://schemas.microsoft.com/office/drawing/2014/main" val="2248587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Lucida Sans" panose="020B0602030504020204" pitchFamily="34" charset="77"/>
                        </a:rPr>
                        <a:t>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54945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B1B725-DAF1-FA46-A353-250DD979562C}"/>
              </a:ext>
            </a:extLst>
          </p:cNvPr>
          <p:cNvCxnSpPr>
            <a:cxnSpLocks/>
          </p:cNvCxnSpPr>
          <p:nvPr/>
        </p:nvCxnSpPr>
        <p:spPr>
          <a:xfrm>
            <a:off x="1082040" y="2719833"/>
            <a:ext cx="1112520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335241-92A7-5042-AA00-03F0EFA4B8F7}"/>
              </a:ext>
            </a:extLst>
          </p:cNvPr>
          <p:cNvCxnSpPr>
            <a:cxnSpLocks/>
          </p:cNvCxnSpPr>
          <p:nvPr/>
        </p:nvCxnSpPr>
        <p:spPr>
          <a:xfrm>
            <a:off x="10035539" y="2726946"/>
            <a:ext cx="1112520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D9F13768-D453-6C4D-B114-451ED1C9CFF4}"/>
              </a:ext>
            </a:extLst>
          </p:cNvPr>
          <p:cNvSpPr/>
          <p:nvPr/>
        </p:nvSpPr>
        <p:spPr>
          <a:xfrm rot="5400000">
            <a:off x="5137404" y="2052828"/>
            <a:ext cx="548640" cy="2660903"/>
          </a:xfrm>
          <a:prstGeom prst="leftBrace">
            <a:avLst>
              <a:gd name="adj1" fmla="val 38934"/>
              <a:gd name="adj2" fmla="val 50458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9555AC-C643-BC4A-BC4E-F5258AE276B4}"/>
              </a:ext>
            </a:extLst>
          </p:cNvPr>
          <p:cNvSpPr/>
          <p:nvPr/>
        </p:nvSpPr>
        <p:spPr>
          <a:xfrm>
            <a:off x="2943165" y="4256270"/>
            <a:ext cx="1279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Lucida Sans" panose="020B0602030504020204" pitchFamily="34" charset="77"/>
              </a:rPr>
              <a:t>Time: 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F40945-E3C8-2E46-B057-C3A1E40970FE}"/>
              </a:ext>
            </a:extLst>
          </p:cNvPr>
          <p:cNvSpPr/>
          <p:nvPr/>
        </p:nvSpPr>
        <p:spPr>
          <a:xfrm>
            <a:off x="2349686" y="4796994"/>
            <a:ext cx="1890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Lucida Sans" panose="020B0602030504020204" pitchFamily="34" charset="77"/>
              </a:rPr>
              <a:t>Location: 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26699-8A69-0A40-BD12-4A9B345E7F97}"/>
              </a:ext>
            </a:extLst>
          </p:cNvPr>
          <p:cNvSpPr/>
          <p:nvPr/>
        </p:nvSpPr>
        <p:spPr>
          <a:xfrm>
            <a:off x="2760068" y="5337718"/>
            <a:ext cx="1449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Lucida Sans" panose="020B0602030504020204" pitchFamily="34" charset="77"/>
              </a:rPr>
              <a:t>Player: 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1B5CF1-653A-334E-A9ED-290FA1636B6E}"/>
              </a:ext>
            </a:extLst>
          </p:cNvPr>
          <p:cNvSpPr/>
          <p:nvPr/>
        </p:nvSpPr>
        <p:spPr>
          <a:xfrm>
            <a:off x="2840736" y="5840821"/>
            <a:ext cx="13740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Lucida Sans" panose="020B0602030504020204" pitchFamily="34" charset="77"/>
              </a:rPr>
              <a:t>Team: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644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97D1-B6D8-644F-A855-A549FFA3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Bob, an </a:t>
            </a:r>
            <a:r>
              <a:rPr lang="en-US" dirty="0">
                <a:solidFill>
                  <a:srgbClr val="FF0000"/>
                </a:solidFill>
              </a:rPr>
              <a:t>analyst</a:t>
            </a:r>
            <a:r>
              <a:rPr lang="en-US" dirty="0"/>
              <a:t> at Everton FC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40EE4-E57A-D248-9907-6AC449CFB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142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47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77E7-AE1C-A147-B72F-78CF9F13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discovery of tactics in </a:t>
            </a:r>
            <a:r>
              <a:rPr lang="en-US" dirty="0" err="1"/>
              <a:t>spatio</a:t>
            </a:r>
            <a:r>
              <a:rPr lang="en-US" dirty="0"/>
              <a:t>-temporal soccer 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FB68-A73A-DC4D-9E96-0B6FB4116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Approach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0979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8669-B848-7141-B0A7-023787A5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Tactics involve space and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121D-D456-A145-8A05-B0FE680A3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Frequent </a:t>
            </a:r>
            <a:r>
              <a:rPr lang="en-US" dirty="0" err="1"/>
              <a:t>itemsets</a:t>
            </a:r>
            <a:r>
              <a:rPr lang="en-US" dirty="0"/>
              <a:t> : {</a:t>
            </a:r>
            <a:r>
              <a:rPr lang="en-GB" dirty="0"/>
              <a:t>Pass, Goal, Pass, Dribble, Tackle}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8669-B848-7141-B0A7-023787A5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Tactics involve space and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121D-D456-A145-8A05-B0FE680A3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Frequent </a:t>
            </a:r>
            <a:r>
              <a:rPr lang="en-US" dirty="0" err="1"/>
              <a:t>itemsets</a:t>
            </a:r>
            <a:r>
              <a:rPr lang="en-US" dirty="0"/>
              <a:t> : {</a:t>
            </a:r>
            <a:r>
              <a:rPr lang="en-GB" dirty="0"/>
              <a:t>Pass, Goal, Pass, Dribble, Tackle}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B45C45-85DF-6C46-B343-7CAB25C206E6}"/>
              </a:ext>
            </a:extLst>
          </p:cNvPr>
          <p:cNvCxnSpPr>
            <a:cxnSpLocks/>
          </p:cNvCxnSpPr>
          <p:nvPr/>
        </p:nvCxnSpPr>
        <p:spPr>
          <a:xfrm>
            <a:off x="934948" y="2054831"/>
            <a:ext cx="921591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570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8669-B848-7141-B0A7-023787A5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Tactics involve space and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121D-D456-A145-8A05-B0FE680A3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Frequent </a:t>
            </a:r>
            <a:r>
              <a:rPr lang="en-US" dirty="0" err="1"/>
              <a:t>itemsets</a:t>
            </a:r>
            <a:r>
              <a:rPr lang="en-US" dirty="0"/>
              <a:t> : {</a:t>
            </a:r>
            <a:r>
              <a:rPr lang="en-GB" dirty="0"/>
              <a:t>Pass, Goal, Pass, Dribble, Tackle}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B45C45-85DF-6C46-B343-7CAB25C206E6}"/>
              </a:ext>
            </a:extLst>
          </p:cNvPr>
          <p:cNvCxnSpPr>
            <a:cxnSpLocks/>
          </p:cNvCxnSpPr>
          <p:nvPr/>
        </p:nvCxnSpPr>
        <p:spPr>
          <a:xfrm>
            <a:off x="934948" y="2054831"/>
            <a:ext cx="921591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EDC4F1-690B-3A48-B205-CEAA29EAE756}"/>
              </a:ext>
            </a:extLst>
          </p:cNvPr>
          <p:cNvSpPr txBox="1">
            <a:spLocks/>
          </p:cNvSpPr>
          <p:nvPr/>
        </p:nvSpPr>
        <p:spPr>
          <a:xfrm>
            <a:off x="1374880" y="2931096"/>
            <a:ext cx="2613749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ighlight>
                  <a:srgbClr val="FF00FF"/>
                </a:highlight>
              </a:rPr>
              <a:t>Tackle</a:t>
            </a:r>
          </a:p>
          <a:p>
            <a:pPr>
              <a:buFont typeface="Symbol" pitchFamily="2" charset="2"/>
              <a:buChar char="Þ"/>
            </a:pPr>
            <a:r>
              <a:rPr lang="en-GB" dirty="0">
                <a:highlight>
                  <a:srgbClr val="FFFF00"/>
                </a:highlight>
              </a:rPr>
              <a:t> Pass</a:t>
            </a:r>
          </a:p>
          <a:p>
            <a:pPr>
              <a:buFont typeface="Symbol" pitchFamily="2" charset="2"/>
              <a:buChar char="Þ"/>
            </a:pPr>
            <a:r>
              <a:rPr lang="en-GB" dirty="0"/>
              <a:t> </a:t>
            </a:r>
            <a:r>
              <a:rPr lang="en-GB" dirty="0">
                <a:highlight>
                  <a:srgbClr val="C0C0C0"/>
                </a:highlight>
              </a:rPr>
              <a:t>Dribble</a:t>
            </a:r>
          </a:p>
          <a:p>
            <a:pPr>
              <a:buFont typeface="Symbol" pitchFamily="2" charset="2"/>
              <a:buChar char="Þ"/>
            </a:pPr>
            <a:r>
              <a:rPr lang="en-GB" dirty="0"/>
              <a:t> </a:t>
            </a:r>
            <a:r>
              <a:rPr lang="en-GB" dirty="0">
                <a:highlight>
                  <a:srgbClr val="FFFF00"/>
                </a:highlight>
              </a:rPr>
              <a:t>Pass</a:t>
            </a:r>
          </a:p>
          <a:p>
            <a:pPr>
              <a:buFont typeface="Symbol" pitchFamily="2" charset="2"/>
              <a:buChar char="Þ"/>
            </a:pPr>
            <a:r>
              <a:rPr lang="en-GB" dirty="0"/>
              <a:t> </a:t>
            </a:r>
            <a:r>
              <a:rPr lang="en-GB" dirty="0">
                <a:highlight>
                  <a:srgbClr val="00FFFF"/>
                </a:highlight>
              </a:rPr>
              <a:t>Goal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6295688-66CA-B941-A7E7-2C29E1E6CD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50" y="2423961"/>
            <a:ext cx="6731555" cy="42145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51D3B-E852-CE4B-B099-A86A7DA0771F}"/>
              </a:ext>
            </a:extLst>
          </p:cNvPr>
          <p:cNvSpPr/>
          <p:nvPr/>
        </p:nvSpPr>
        <p:spPr>
          <a:xfrm>
            <a:off x="8658851" y="5446429"/>
            <a:ext cx="546503" cy="469285"/>
          </a:xfrm>
          <a:prstGeom prst="rect">
            <a:avLst/>
          </a:prstGeom>
          <a:solidFill>
            <a:srgbClr val="EA3FF7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00FF"/>
              </a:highlight>
            </a:endParaRPr>
          </a:p>
        </p:txBody>
      </p:sp>
      <p:sp>
        <p:nvSpPr>
          <p:cNvPr id="9" name="Arrow: Up 6">
            <a:extLst>
              <a:ext uri="{FF2B5EF4-FFF2-40B4-BE49-F238E27FC236}">
                <a16:creationId xmlns:a16="http://schemas.microsoft.com/office/drawing/2014/main" id="{0B8908A6-B55F-CE46-B0A2-A0D3E54248FD}"/>
              </a:ext>
            </a:extLst>
          </p:cNvPr>
          <p:cNvSpPr/>
          <p:nvPr/>
        </p:nvSpPr>
        <p:spPr>
          <a:xfrm rot="20829493">
            <a:off x="8464744" y="3879328"/>
            <a:ext cx="388213" cy="1534320"/>
          </a:xfrm>
          <a:prstGeom prst="upArrow">
            <a:avLst>
              <a:gd name="adj1" fmla="val 46244"/>
              <a:gd name="adj2" fmla="val 5939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1C41F0-3BF2-7540-81F7-A687153C1DE3}"/>
              </a:ext>
            </a:extLst>
          </p:cNvPr>
          <p:cNvCxnSpPr>
            <a:cxnSpLocks/>
          </p:cNvCxnSpPr>
          <p:nvPr/>
        </p:nvCxnSpPr>
        <p:spPr>
          <a:xfrm flipV="1">
            <a:off x="8537825" y="3295155"/>
            <a:ext cx="1501281" cy="512798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Arrow: Up 9">
            <a:extLst>
              <a:ext uri="{FF2B5EF4-FFF2-40B4-BE49-F238E27FC236}">
                <a16:creationId xmlns:a16="http://schemas.microsoft.com/office/drawing/2014/main" id="{F3CCC02D-3B30-5047-8131-F4880ED5AD81}"/>
              </a:ext>
            </a:extLst>
          </p:cNvPr>
          <p:cNvSpPr/>
          <p:nvPr/>
        </p:nvSpPr>
        <p:spPr>
          <a:xfrm rot="11983102">
            <a:off x="9865134" y="3334159"/>
            <a:ext cx="388213" cy="1204482"/>
          </a:xfrm>
          <a:prstGeom prst="upArrow">
            <a:avLst>
              <a:gd name="adj1" fmla="val 46244"/>
              <a:gd name="adj2" fmla="val 5939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Up 12">
            <a:extLst>
              <a:ext uri="{FF2B5EF4-FFF2-40B4-BE49-F238E27FC236}">
                <a16:creationId xmlns:a16="http://schemas.microsoft.com/office/drawing/2014/main" id="{167D3D11-3DD3-0B44-AC29-181C606898E5}"/>
              </a:ext>
            </a:extLst>
          </p:cNvPr>
          <p:cNvSpPr/>
          <p:nvPr/>
        </p:nvSpPr>
        <p:spPr>
          <a:xfrm rot="4995430">
            <a:off x="10026199" y="4248570"/>
            <a:ext cx="380983" cy="757241"/>
          </a:xfrm>
          <a:prstGeom prst="upArrow">
            <a:avLst>
              <a:gd name="adj1" fmla="val 46244"/>
              <a:gd name="adj2" fmla="val 59393"/>
            </a:avLst>
          </a:prstGeom>
          <a:solidFill>
            <a:srgbClr val="73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3FB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03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4D35-A801-1248-B4F5-602D7E43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have discrete </a:t>
            </a:r>
            <a:br>
              <a:rPr lang="en-US" dirty="0"/>
            </a:br>
            <a:r>
              <a:rPr lang="en-US" dirty="0"/>
              <a:t>and continuous attributes</a:t>
            </a:r>
          </a:p>
        </p:txBody>
      </p:sp>
      <p:pic>
        <p:nvPicPr>
          <p:cNvPr id="4" name="Picture 2" descr="http://i.dailymail.co.uk/i/pix/2013/02/14/article-2278561-179052CC000005DC-465_634x403.jpg">
            <a:extLst>
              <a:ext uri="{FF2B5EF4-FFF2-40B4-BE49-F238E27FC236}">
                <a16:creationId xmlns:a16="http://schemas.microsoft.com/office/drawing/2014/main" id="{D922A2B5-564C-3644-A533-C714E3A93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5"/>
          <a:stretch/>
        </p:blipFill>
        <p:spPr bwMode="auto">
          <a:xfrm>
            <a:off x="3263900" y="1814307"/>
            <a:ext cx="7993631" cy="48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4D35-A801-1248-B4F5-602D7E43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have </a:t>
            </a:r>
            <a:r>
              <a:rPr lang="en-US" dirty="0">
                <a:solidFill>
                  <a:srgbClr val="FF0000"/>
                </a:solidFill>
              </a:rPr>
              <a:t>discrete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continuous attributes</a:t>
            </a:r>
          </a:p>
        </p:txBody>
      </p:sp>
      <p:pic>
        <p:nvPicPr>
          <p:cNvPr id="4" name="Picture 2" descr="http://i.dailymail.co.uk/i/pix/2013/02/14/article-2278561-179052CC000005DC-465_634x403.jpg">
            <a:extLst>
              <a:ext uri="{FF2B5EF4-FFF2-40B4-BE49-F238E27FC236}">
                <a16:creationId xmlns:a16="http://schemas.microsoft.com/office/drawing/2014/main" id="{D922A2B5-564C-3644-A533-C714E3A93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5"/>
          <a:stretch/>
        </p:blipFill>
        <p:spPr bwMode="auto">
          <a:xfrm>
            <a:off x="3263900" y="1814307"/>
            <a:ext cx="7993631" cy="48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5">
            <a:extLst>
              <a:ext uri="{FF2B5EF4-FFF2-40B4-BE49-F238E27FC236}">
                <a16:creationId xmlns:a16="http://schemas.microsoft.com/office/drawing/2014/main" id="{571E0867-0006-544D-BE30-7FE7216BF41A}"/>
              </a:ext>
            </a:extLst>
          </p:cNvPr>
          <p:cNvSpPr/>
          <p:nvPr/>
        </p:nvSpPr>
        <p:spPr>
          <a:xfrm>
            <a:off x="6638510" y="2074080"/>
            <a:ext cx="3940590" cy="1415827"/>
          </a:xfrm>
          <a:prstGeom prst="wedgeRoundRectCallout">
            <a:avLst>
              <a:gd name="adj1" fmla="val -58967"/>
              <a:gd name="adj2" fmla="val 39894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Type:    Pass</a:t>
            </a:r>
          </a:p>
          <a:p>
            <a:r>
              <a:rPr lang="en-GB" sz="2400" dirty="0"/>
              <a:t>Player:  Wayne Rooney</a:t>
            </a:r>
          </a:p>
          <a:p>
            <a:r>
              <a:rPr lang="en-GB" sz="2400" dirty="0"/>
              <a:t>Team:   Manchester United</a:t>
            </a:r>
          </a:p>
        </p:txBody>
      </p:sp>
    </p:spTree>
    <p:extLst>
      <p:ext uri="{BB962C8B-B14F-4D97-AF65-F5344CB8AC3E}">
        <p14:creationId xmlns:p14="http://schemas.microsoft.com/office/powerpoint/2010/main" val="377184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4D35-A801-1248-B4F5-602D7E43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have </a:t>
            </a:r>
            <a:r>
              <a:rPr lang="en-US" dirty="0">
                <a:solidFill>
                  <a:srgbClr val="FF0000"/>
                </a:solidFill>
              </a:rPr>
              <a:t>discrete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continuous</a:t>
            </a:r>
            <a:r>
              <a:rPr lang="en-US" dirty="0"/>
              <a:t> attributes</a:t>
            </a:r>
          </a:p>
        </p:txBody>
      </p:sp>
      <p:pic>
        <p:nvPicPr>
          <p:cNvPr id="4" name="Picture 2" descr="http://i.dailymail.co.uk/i/pix/2013/02/14/article-2278561-179052CC000005DC-465_634x403.jpg">
            <a:extLst>
              <a:ext uri="{FF2B5EF4-FFF2-40B4-BE49-F238E27FC236}">
                <a16:creationId xmlns:a16="http://schemas.microsoft.com/office/drawing/2014/main" id="{D922A2B5-564C-3644-A533-C714E3A93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5"/>
          <a:stretch/>
        </p:blipFill>
        <p:spPr bwMode="auto">
          <a:xfrm>
            <a:off x="3263900" y="1814307"/>
            <a:ext cx="7993631" cy="48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5">
            <a:extLst>
              <a:ext uri="{FF2B5EF4-FFF2-40B4-BE49-F238E27FC236}">
                <a16:creationId xmlns:a16="http://schemas.microsoft.com/office/drawing/2014/main" id="{571E0867-0006-544D-BE30-7FE7216BF41A}"/>
              </a:ext>
            </a:extLst>
          </p:cNvPr>
          <p:cNvSpPr/>
          <p:nvPr/>
        </p:nvSpPr>
        <p:spPr>
          <a:xfrm>
            <a:off x="6638510" y="2074080"/>
            <a:ext cx="3940590" cy="1415827"/>
          </a:xfrm>
          <a:prstGeom prst="wedgeRoundRectCallout">
            <a:avLst>
              <a:gd name="adj1" fmla="val -58967"/>
              <a:gd name="adj2" fmla="val 39894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Type:    Pass</a:t>
            </a:r>
          </a:p>
          <a:p>
            <a:r>
              <a:rPr lang="en-GB" sz="2400" dirty="0"/>
              <a:t>Player:  Wayne Rooney</a:t>
            </a:r>
          </a:p>
          <a:p>
            <a:r>
              <a:rPr lang="en-GB" sz="2400" dirty="0"/>
              <a:t>Team:   Manchester United</a:t>
            </a:r>
          </a:p>
        </p:txBody>
      </p:sp>
      <p:sp>
        <p:nvSpPr>
          <p:cNvPr id="6" name="Speech Bubble: Rectangle with Corners Rounded 4">
            <a:extLst>
              <a:ext uri="{FF2B5EF4-FFF2-40B4-BE49-F238E27FC236}">
                <a16:creationId xmlns:a16="http://schemas.microsoft.com/office/drawing/2014/main" id="{2CD56707-9DDC-B243-8B83-21F61E98E790}"/>
              </a:ext>
            </a:extLst>
          </p:cNvPr>
          <p:cNvSpPr/>
          <p:nvPr/>
        </p:nvSpPr>
        <p:spPr>
          <a:xfrm>
            <a:off x="6956010" y="4286470"/>
            <a:ext cx="3940590" cy="1415827"/>
          </a:xfrm>
          <a:prstGeom prst="wedgeRoundRectCallout">
            <a:avLst>
              <a:gd name="adj1" fmla="val -60101"/>
              <a:gd name="adj2" fmla="val -37445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X:    83.0</a:t>
            </a:r>
          </a:p>
          <a:p>
            <a:r>
              <a:rPr lang="en-GB" sz="2400" dirty="0"/>
              <a:t>Y:    14.3</a:t>
            </a:r>
          </a:p>
          <a:p>
            <a:r>
              <a:rPr lang="en-GB" sz="2400" dirty="0"/>
              <a:t>Time: 12 min 6.3 seconds</a:t>
            </a:r>
          </a:p>
        </p:txBody>
      </p:sp>
    </p:spTree>
    <p:extLst>
      <p:ext uri="{BB962C8B-B14F-4D97-AF65-F5344CB8AC3E}">
        <p14:creationId xmlns:p14="http://schemas.microsoft.com/office/powerpoint/2010/main" val="2806711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E606-371D-A14F-9A67-E9094338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 domain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2004F-DC81-1F4E-9DCA-6839AC6B9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# Raw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Player: Hazard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/>
              <a:t>Type: Pass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60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E606-371D-A14F-9A67-E9094338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 domain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2004F-DC81-1F4E-9DCA-6839AC6B9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# </a:t>
            </a:r>
            <a:r>
              <a:rPr lang="en-GB" dirty="0">
                <a:solidFill>
                  <a:srgbClr val="FF0000"/>
                </a:solidFill>
              </a:rPr>
              <a:t>Enriched </a:t>
            </a:r>
            <a:r>
              <a:rPr lang="en-GB" dirty="0"/>
              <a:t>raw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Player: Hazard </a:t>
            </a:r>
            <a:r>
              <a:rPr lang="en-GB" dirty="0">
                <a:solidFill>
                  <a:srgbClr val="FF0000"/>
                </a:solidFill>
              </a:rPr>
              <a:t>-&gt; Left Winger -&gt; Attacker</a:t>
            </a:r>
          </a:p>
          <a:p>
            <a:r>
              <a:rPr lang="en-GB" dirty="0"/>
              <a:t>Type: Pass </a:t>
            </a:r>
            <a:r>
              <a:rPr lang="en-GB" dirty="0">
                <a:solidFill>
                  <a:srgbClr val="FF0000"/>
                </a:solidFill>
              </a:rPr>
              <a:t>-&gt; Corner, Cross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9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1F9F-6A51-AC48-8CB3-480B99A3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of tactics is subjective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2F697-A022-7A4C-B083-6896926BF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Attackers care about </a:t>
            </a:r>
            <a:r>
              <a:rPr lang="en-GB" dirty="0">
                <a:solidFill>
                  <a:srgbClr val="FF0000"/>
                </a:solidFill>
              </a:rPr>
              <a:t>defence</a:t>
            </a:r>
            <a:r>
              <a:rPr lang="en-GB" dirty="0"/>
              <a:t> patterns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Defenders care about </a:t>
            </a:r>
            <a:r>
              <a:rPr lang="en-GB" dirty="0">
                <a:solidFill>
                  <a:srgbClr val="FF0000"/>
                </a:solidFill>
              </a:rPr>
              <a:t>attack</a:t>
            </a:r>
            <a:r>
              <a:rPr lang="en-GB" dirty="0"/>
              <a:t> patterns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Coaches care about </a:t>
            </a:r>
            <a:r>
              <a:rPr lang="en-GB" dirty="0">
                <a:solidFill>
                  <a:srgbClr val="FF0000"/>
                </a:solidFill>
              </a:rPr>
              <a:t>successful</a:t>
            </a:r>
            <a:r>
              <a:rPr lang="en-GB" dirty="0"/>
              <a:t> patterns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Journalists care about </a:t>
            </a:r>
            <a:r>
              <a:rPr lang="en-GB" dirty="0">
                <a:solidFill>
                  <a:srgbClr val="FF0000"/>
                </a:solidFill>
              </a:rPr>
              <a:t>unique</a:t>
            </a:r>
            <a:r>
              <a:rPr lang="en-GB" dirty="0"/>
              <a:t> patterns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5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29E3-6A28-6A4C-91C5-AB2E90C0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Alan, the </a:t>
            </a:r>
            <a:r>
              <a:rPr lang="en-US" dirty="0">
                <a:solidFill>
                  <a:srgbClr val="FF0000"/>
                </a:solidFill>
              </a:rPr>
              <a:t>coach</a:t>
            </a:r>
            <a:r>
              <a:rPr lang="en-US" dirty="0"/>
              <a:t> at Everton FC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57D8D-3923-614C-BAA8-AC9BB52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0" y="292576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4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5EB5-9E01-D243-9524-CCADA471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have no universal definition</a:t>
            </a:r>
          </a:p>
        </p:txBody>
      </p:sp>
      <p:pic>
        <p:nvPicPr>
          <p:cNvPr id="4" name="Picture 2" descr="http://i.dailymail.co.uk/i/pix/2013/02/14/article-2278561-179052CC000005DC-465_634x403.jpg">
            <a:extLst>
              <a:ext uri="{FF2B5EF4-FFF2-40B4-BE49-F238E27FC236}">
                <a16:creationId xmlns:a16="http://schemas.microsoft.com/office/drawing/2014/main" id="{6C9C4701-F671-8B43-8E1E-0A5CF64FC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5"/>
          <a:stretch/>
        </p:blipFill>
        <p:spPr bwMode="auto">
          <a:xfrm>
            <a:off x="5186938" y="2120900"/>
            <a:ext cx="6502393" cy="39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97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5EB5-9E01-D243-9524-CCADA471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have no universal definition</a:t>
            </a:r>
          </a:p>
        </p:txBody>
      </p:sp>
      <p:pic>
        <p:nvPicPr>
          <p:cNvPr id="4" name="Picture 2" descr="http://i.dailymail.co.uk/i/pix/2013/02/14/article-2278561-179052CC000005DC-465_634x403.jpg">
            <a:extLst>
              <a:ext uri="{FF2B5EF4-FFF2-40B4-BE49-F238E27FC236}">
                <a16:creationId xmlns:a16="http://schemas.microsoft.com/office/drawing/2014/main" id="{6C9C4701-F671-8B43-8E1E-0A5CF64FC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5"/>
          <a:stretch/>
        </p:blipFill>
        <p:spPr bwMode="auto">
          <a:xfrm>
            <a:off x="5186938" y="2120900"/>
            <a:ext cx="6502393" cy="39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18B4A1-FEE6-3241-AB8F-E57AA0BA5CA1}"/>
              </a:ext>
            </a:extLst>
          </p:cNvPr>
          <p:cNvSpPr txBox="1"/>
          <p:nvPr/>
        </p:nvSpPr>
        <p:spPr>
          <a:xfrm>
            <a:off x="1168400" y="2667000"/>
            <a:ext cx="3467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Aggressive cross?</a:t>
            </a:r>
          </a:p>
          <a:p>
            <a:endParaRPr lang="en-US" sz="28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8458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5EB5-9E01-D243-9524-CCADA471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have no universal definition</a:t>
            </a:r>
          </a:p>
        </p:txBody>
      </p:sp>
      <p:pic>
        <p:nvPicPr>
          <p:cNvPr id="4" name="Picture 2" descr="http://i.dailymail.co.uk/i/pix/2013/02/14/article-2278561-179052CC000005DC-465_634x403.jpg">
            <a:extLst>
              <a:ext uri="{FF2B5EF4-FFF2-40B4-BE49-F238E27FC236}">
                <a16:creationId xmlns:a16="http://schemas.microsoft.com/office/drawing/2014/main" id="{6C9C4701-F671-8B43-8E1E-0A5CF64FC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5"/>
          <a:stretch/>
        </p:blipFill>
        <p:spPr bwMode="auto">
          <a:xfrm>
            <a:off x="5186938" y="2120900"/>
            <a:ext cx="6502393" cy="39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18B4A1-FEE6-3241-AB8F-E57AA0BA5CA1}"/>
              </a:ext>
            </a:extLst>
          </p:cNvPr>
          <p:cNvSpPr txBox="1"/>
          <p:nvPr/>
        </p:nvSpPr>
        <p:spPr>
          <a:xfrm>
            <a:off x="1168400" y="2667000"/>
            <a:ext cx="3517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Aggressive cross?</a:t>
            </a:r>
          </a:p>
          <a:p>
            <a:endParaRPr lang="en-US" sz="2800" dirty="0">
              <a:latin typeface="Lucida Sans" panose="020B0602030504020204" pitchFamily="34" charset="77"/>
            </a:endParaRPr>
          </a:p>
          <a:p>
            <a:r>
              <a:rPr lang="en-US" sz="2800" dirty="0">
                <a:solidFill>
                  <a:srgbClr val="FF0000"/>
                </a:solidFill>
                <a:latin typeface="Lucida Sans" panose="020B0602030504020204" pitchFamily="34" charset="77"/>
              </a:rPr>
              <a:t>OR </a:t>
            </a:r>
            <a:r>
              <a:rPr lang="en-US" sz="2800" dirty="0">
                <a:latin typeface="Lucida Sans" panose="020B0602030504020204" pitchFamily="34" charset="77"/>
              </a:rPr>
              <a:t>off-target shot?</a:t>
            </a:r>
          </a:p>
        </p:txBody>
      </p:sp>
    </p:spTree>
    <p:extLst>
      <p:ext uri="{BB962C8B-B14F-4D97-AF65-F5344CB8AC3E}">
        <p14:creationId xmlns:p14="http://schemas.microsoft.com/office/powerpoint/2010/main" val="1519603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77E7-AE1C-A147-B72F-78CF9F13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discovery of tactics in </a:t>
            </a:r>
            <a:r>
              <a:rPr lang="en-US" dirty="0" err="1"/>
              <a:t>spatio</a:t>
            </a:r>
            <a:r>
              <a:rPr lang="en-US" dirty="0"/>
              <a:t>-temporal soccer 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FB68-A73A-DC4D-9E96-0B6FB4116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Approach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66758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6F196-4A18-B64E-88BD-556DAC212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74" y="2001180"/>
            <a:ext cx="7364026" cy="4610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ECB8D-35B2-154F-9FFC-0DAD7FC1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Divide the event stream </a:t>
            </a:r>
            <a:br>
              <a:rPr lang="en-US" dirty="0"/>
            </a:br>
            <a:r>
              <a:rPr lang="en-US" dirty="0"/>
              <a:t>of each match into phases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3805-18B5-DC4E-B84A-06DE0F97586C}"/>
              </a:ext>
            </a:extLst>
          </p:cNvPr>
          <p:cNvSpPr/>
          <p:nvPr/>
        </p:nvSpPr>
        <p:spPr>
          <a:xfrm>
            <a:off x="5118100" y="28702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72043-F454-3348-BF0A-161EDCB3562F}"/>
              </a:ext>
            </a:extLst>
          </p:cNvPr>
          <p:cNvSpPr/>
          <p:nvPr/>
        </p:nvSpPr>
        <p:spPr>
          <a:xfrm>
            <a:off x="5803900" y="27178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E2339-0B6C-144C-A2F4-49799507B26A}"/>
              </a:ext>
            </a:extLst>
          </p:cNvPr>
          <p:cNvSpPr/>
          <p:nvPr/>
        </p:nvSpPr>
        <p:spPr>
          <a:xfrm>
            <a:off x="6489700" y="30988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96DAB-87B3-2A41-B973-E5C5C0EF8756}"/>
              </a:ext>
            </a:extLst>
          </p:cNvPr>
          <p:cNvSpPr/>
          <p:nvPr/>
        </p:nvSpPr>
        <p:spPr>
          <a:xfrm>
            <a:off x="7099300" y="27940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0034F8-D5E8-0644-8C80-D8AE0520302A}"/>
              </a:ext>
            </a:extLst>
          </p:cNvPr>
          <p:cNvSpPr/>
          <p:nvPr/>
        </p:nvSpPr>
        <p:spPr>
          <a:xfrm>
            <a:off x="7632700" y="32512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488516-17D8-FD48-B2E5-569F1C3AEEA4}"/>
              </a:ext>
            </a:extLst>
          </p:cNvPr>
          <p:cNvSpPr/>
          <p:nvPr/>
        </p:nvSpPr>
        <p:spPr>
          <a:xfrm>
            <a:off x="7251700" y="38608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19BE6A-B74E-2249-9F95-AE8029722CA4}"/>
              </a:ext>
            </a:extLst>
          </p:cNvPr>
          <p:cNvSpPr/>
          <p:nvPr/>
        </p:nvSpPr>
        <p:spPr>
          <a:xfrm>
            <a:off x="6565900" y="42418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190859-759B-4B48-9EA2-8F97DD33E52E}"/>
              </a:ext>
            </a:extLst>
          </p:cNvPr>
          <p:cNvSpPr/>
          <p:nvPr/>
        </p:nvSpPr>
        <p:spPr>
          <a:xfrm>
            <a:off x="5727700" y="43942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8EEBD-B2BB-454F-9447-0E2DC610F787}"/>
              </a:ext>
            </a:extLst>
          </p:cNvPr>
          <p:cNvSpPr/>
          <p:nvPr/>
        </p:nvSpPr>
        <p:spPr>
          <a:xfrm>
            <a:off x="5041900" y="40132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514E21-FD37-E346-A920-A1BE47055F8D}"/>
              </a:ext>
            </a:extLst>
          </p:cNvPr>
          <p:cNvSpPr/>
          <p:nvPr/>
        </p:nvSpPr>
        <p:spPr>
          <a:xfrm>
            <a:off x="4394200" y="38989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031CC4-2FEA-D34B-822E-530C75C72C04}"/>
              </a:ext>
            </a:extLst>
          </p:cNvPr>
          <p:cNvSpPr/>
          <p:nvPr/>
        </p:nvSpPr>
        <p:spPr>
          <a:xfrm>
            <a:off x="6184900" y="50800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797177-5027-844E-85AC-4BA28BF698D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499100" y="2870200"/>
            <a:ext cx="304800" cy="1524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429653-B6DD-D649-BFE5-7C4516F6AC4F}"/>
              </a:ext>
            </a:extLst>
          </p:cNvPr>
          <p:cNvCxnSpPr>
            <a:stCxn id="8" idx="0"/>
            <a:endCxn id="7" idx="3"/>
          </p:cNvCxnSpPr>
          <p:nvPr/>
        </p:nvCxnSpPr>
        <p:spPr>
          <a:xfrm flipH="1" flipV="1">
            <a:off x="6184900" y="2870200"/>
            <a:ext cx="495300" cy="2286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1FD20F-EC08-8544-9078-D792D3B69AF1}"/>
              </a:ext>
            </a:extLst>
          </p:cNvPr>
          <p:cNvCxnSpPr>
            <a:stCxn id="9" idx="1"/>
            <a:endCxn id="8" idx="3"/>
          </p:cNvCxnSpPr>
          <p:nvPr/>
        </p:nvCxnSpPr>
        <p:spPr>
          <a:xfrm flipH="1">
            <a:off x="6870700" y="2946400"/>
            <a:ext cx="228600" cy="3048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EA3730-5F13-7B49-8383-8D91F6EC0F2F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7480300" y="2946400"/>
            <a:ext cx="152400" cy="457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5AB058-2917-A648-ABA0-F98BD2BE013B}"/>
              </a:ext>
            </a:extLst>
          </p:cNvPr>
          <p:cNvCxnSpPr>
            <a:stCxn id="11" idx="3"/>
            <a:endCxn id="10" idx="2"/>
          </p:cNvCxnSpPr>
          <p:nvPr/>
        </p:nvCxnSpPr>
        <p:spPr>
          <a:xfrm flipV="1">
            <a:off x="7632700" y="3556000"/>
            <a:ext cx="190500" cy="457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F48594-4FD0-844B-837B-29409131D94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6946900" y="4013200"/>
            <a:ext cx="304800" cy="381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4642A5-C2C8-EE4D-AE6C-081EEBD2D585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 flipV="1">
            <a:off x="6108700" y="4394200"/>
            <a:ext cx="457200" cy="1524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E0016F-5968-AB4B-97F5-295645050B39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5422900" y="4165600"/>
            <a:ext cx="304800" cy="381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2092EE-461C-E74C-BBB0-99E76735BFB3}"/>
              </a:ext>
            </a:extLst>
          </p:cNvPr>
          <p:cNvSpPr/>
          <p:nvPr/>
        </p:nvSpPr>
        <p:spPr>
          <a:xfrm>
            <a:off x="5115052" y="5156200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C3A3681-48AA-B648-8E19-457B0CDA7418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4775200" y="4051300"/>
            <a:ext cx="266700" cy="1143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C09F21-9580-BC45-B363-B4F6A6626882}"/>
              </a:ext>
            </a:extLst>
          </p:cNvPr>
          <p:cNvCxnSpPr>
            <a:stCxn id="15" idx="2"/>
            <a:endCxn id="25" idx="1"/>
          </p:cNvCxnSpPr>
          <p:nvPr/>
        </p:nvCxnSpPr>
        <p:spPr>
          <a:xfrm>
            <a:off x="4584700" y="4203700"/>
            <a:ext cx="530352" cy="11049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04D5E2-A3EA-264F-824A-783F51C458DB}"/>
              </a:ext>
            </a:extLst>
          </p:cNvPr>
          <p:cNvCxnSpPr>
            <a:stCxn id="25" idx="3"/>
            <a:endCxn id="16" idx="1"/>
          </p:cNvCxnSpPr>
          <p:nvPr/>
        </p:nvCxnSpPr>
        <p:spPr>
          <a:xfrm flipV="1">
            <a:off x="5496052" y="5232400"/>
            <a:ext cx="688848" cy="76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C969F5-3BD7-B04F-BC34-2495DC56775D}"/>
              </a:ext>
            </a:extLst>
          </p:cNvPr>
          <p:cNvCxnSpPr>
            <a:stCxn id="16" idx="3"/>
            <a:endCxn id="30" idx="0"/>
          </p:cNvCxnSpPr>
          <p:nvPr/>
        </p:nvCxnSpPr>
        <p:spPr>
          <a:xfrm>
            <a:off x="6565900" y="5232400"/>
            <a:ext cx="708235" cy="626234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05C6CBB-B245-E847-943E-959395B1E22D}"/>
              </a:ext>
            </a:extLst>
          </p:cNvPr>
          <p:cNvSpPr/>
          <p:nvPr/>
        </p:nvSpPr>
        <p:spPr>
          <a:xfrm>
            <a:off x="7083635" y="5858634"/>
            <a:ext cx="381000" cy="304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62609E-EDD0-BA4C-B62E-07EEFD80D392}"/>
              </a:ext>
            </a:extLst>
          </p:cNvPr>
          <p:cNvCxnSpPr>
            <a:endCxn id="6" idx="1"/>
          </p:cNvCxnSpPr>
          <p:nvPr/>
        </p:nvCxnSpPr>
        <p:spPr>
          <a:xfrm flipV="1">
            <a:off x="4334002" y="3022600"/>
            <a:ext cx="784098" cy="134769"/>
          </a:xfrm>
          <a:prstGeom prst="line">
            <a:avLst/>
          </a:prstGeom>
          <a:ln w="698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DA442B-8126-F948-A9F0-DEFA328101BE}"/>
              </a:ext>
            </a:extLst>
          </p:cNvPr>
          <p:cNvCxnSpPr/>
          <p:nvPr/>
        </p:nvCxnSpPr>
        <p:spPr>
          <a:xfrm flipV="1">
            <a:off x="7304752" y="5493405"/>
            <a:ext cx="708948" cy="328481"/>
          </a:xfrm>
          <a:prstGeom prst="line">
            <a:avLst/>
          </a:prstGeom>
          <a:ln w="698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870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6F196-4A18-B64E-88BD-556DAC212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74" y="2001180"/>
            <a:ext cx="7364026" cy="4610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ECB8D-35B2-154F-9FFC-0DAD7FC1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Divide the event stream </a:t>
            </a:r>
            <a:br>
              <a:rPr lang="en-US" dirty="0"/>
            </a:br>
            <a:r>
              <a:rPr lang="en-US" dirty="0"/>
              <a:t>of each match into phases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3805-18B5-DC4E-B84A-06DE0F97586C}"/>
              </a:ext>
            </a:extLst>
          </p:cNvPr>
          <p:cNvSpPr/>
          <p:nvPr/>
        </p:nvSpPr>
        <p:spPr>
          <a:xfrm>
            <a:off x="5118100" y="28702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72043-F454-3348-BF0A-161EDCB3562F}"/>
              </a:ext>
            </a:extLst>
          </p:cNvPr>
          <p:cNvSpPr/>
          <p:nvPr/>
        </p:nvSpPr>
        <p:spPr>
          <a:xfrm>
            <a:off x="5803900" y="27178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E2339-0B6C-144C-A2F4-49799507B26A}"/>
              </a:ext>
            </a:extLst>
          </p:cNvPr>
          <p:cNvSpPr/>
          <p:nvPr/>
        </p:nvSpPr>
        <p:spPr>
          <a:xfrm>
            <a:off x="6489700" y="30988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96DAB-87B3-2A41-B973-E5C5C0EF8756}"/>
              </a:ext>
            </a:extLst>
          </p:cNvPr>
          <p:cNvSpPr/>
          <p:nvPr/>
        </p:nvSpPr>
        <p:spPr>
          <a:xfrm>
            <a:off x="7099300" y="27940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0034F8-D5E8-0644-8C80-D8AE0520302A}"/>
              </a:ext>
            </a:extLst>
          </p:cNvPr>
          <p:cNvSpPr/>
          <p:nvPr/>
        </p:nvSpPr>
        <p:spPr>
          <a:xfrm>
            <a:off x="7632700" y="3251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488516-17D8-FD48-B2E5-569F1C3AEEA4}"/>
              </a:ext>
            </a:extLst>
          </p:cNvPr>
          <p:cNvSpPr/>
          <p:nvPr/>
        </p:nvSpPr>
        <p:spPr>
          <a:xfrm>
            <a:off x="7251700" y="38608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19BE6A-B74E-2249-9F95-AE8029722CA4}"/>
              </a:ext>
            </a:extLst>
          </p:cNvPr>
          <p:cNvSpPr/>
          <p:nvPr/>
        </p:nvSpPr>
        <p:spPr>
          <a:xfrm>
            <a:off x="6565900" y="42418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190859-759B-4B48-9EA2-8F97DD33E52E}"/>
              </a:ext>
            </a:extLst>
          </p:cNvPr>
          <p:cNvSpPr/>
          <p:nvPr/>
        </p:nvSpPr>
        <p:spPr>
          <a:xfrm>
            <a:off x="5727700" y="4394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8EEBD-B2BB-454F-9447-0E2DC610F787}"/>
              </a:ext>
            </a:extLst>
          </p:cNvPr>
          <p:cNvSpPr/>
          <p:nvPr/>
        </p:nvSpPr>
        <p:spPr>
          <a:xfrm>
            <a:off x="5041900" y="4013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514E21-FD37-E346-A920-A1BE47055F8D}"/>
              </a:ext>
            </a:extLst>
          </p:cNvPr>
          <p:cNvSpPr/>
          <p:nvPr/>
        </p:nvSpPr>
        <p:spPr>
          <a:xfrm>
            <a:off x="4394200" y="38989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031CC4-2FEA-D34B-822E-530C75C72C04}"/>
              </a:ext>
            </a:extLst>
          </p:cNvPr>
          <p:cNvSpPr/>
          <p:nvPr/>
        </p:nvSpPr>
        <p:spPr>
          <a:xfrm>
            <a:off x="6184900" y="50800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797177-5027-844E-85AC-4BA28BF698D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499100" y="2870200"/>
            <a:ext cx="304800" cy="1524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429653-B6DD-D649-BFE5-7C4516F6AC4F}"/>
              </a:ext>
            </a:extLst>
          </p:cNvPr>
          <p:cNvCxnSpPr>
            <a:stCxn id="8" idx="0"/>
            <a:endCxn id="7" idx="3"/>
          </p:cNvCxnSpPr>
          <p:nvPr/>
        </p:nvCxnSpPr>
        <p:spPr>
          <a:xfrm flipH="1" flipV="1">
            <a:off x="6184900" y="2870200"/>
            <a:ext cx="495300" cy="2286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1FD20F-EC08-8544-9078-D792D3B69AF1}"/>
              </a:ext>
            </a:extLst>
          </p:cNvPr>
          <p:cNvCxnSpPr>
            <a:stCxn id="9" idx="1"/>
            <a:endCxn id="8" idx="3"/>
          </p:cNvCxnSpPr>
          <p:nvPr/>
        </p:nvCxnSpPr>
        <p:spPr>
          <a:xfrm flipH="1">
            <a:off x="6870700" y="2946400"/>
            <a:ext cx="228600" cy="3048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EA3730-5F13-7B49-8383-8D91F6EC0F2F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7480300" y="2946400"/>
            <a:ext cx="152400" cy="457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5AB058-2917-A648-ABA0-F98BD2BE013B}"/>
              </a:ext>
            </a:extLst>
          </p:cNvPr>
          <p:cNvCxnSpPr>
            <a:stCxn id="11" idx="3"/>
            <a:endCxn id="10" idx="2"/>
          </p:cNvCxnSpPr>
          <p:nvPr/>
        </p:nvCxnSpPr>
        <p:spPr>
          <a:xfrm flipV="1">
            <a:off x="7632700" y="3556000"/>
            <a:ext cx="190500" cy="457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F48594-4FD0-844B-837B-29409131D94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6946900" y="4013200"/>
            <a:ext cx="304800" cy="381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4642A5-C2C8-EE4D-AE6C-081EEBD2D585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 flipV="1">
            <a:off x="6108700" y="4394200"/>
            <a:ext cx="457200" cy="1524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E0016F-5968-AB4B-97F5-295645050B39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5422900" y="4165600"/>
            <a:ext cx="304800" cy="381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2092EE-461C-E74C-BBB0-99E76735BFB3}"/>
              </a:ext>
            </a:extLst>
          </p:cNvPr>
          <p:cNvSpPr/>
          <p:nvPr/>
        </p:nvSpPr>
        <p:spPr>
          <a:xfrm>
            <a:off x="5115052" y="51562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C3A3681-48AA-B648-8E19-457B0CDA7418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4775200" y="4051300"/>
            <a:ext cx="266700" cy="1143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C09F21-9580-BC45-B363-B4F6A6626882}"/>
              </a:ext>
            </a:extLst>
          </p:cNvPr>
          <p:cNvCxnSpPr>
            <a:stCxn id="15" idx="2"/>
            <a:endCxn id="25" idx="1"/>
          </p:cNvCxnSpPr>
          <p:nvPr/>
        </p:nvCxnSpPr>
        <p:spPr>
          <a:xfrm>
            <a:off x="4584700" y="4203700"/>
            <a:ext cx="530352" cy="11049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04D5E2-A3EA-264F-824A-783F51C458DB}"/>
              </a:ext>
            </a:extLst>
          </p:cNvPr>
          <p:cNvCxnSpPr>
            <a:stCxn id="25" idx="3"/>
            <a:endCxn id="16" idx="1"/>
          </p:cNvCxnSpPr>
          <p:nvPr/>
        </p:nvCxnSpPr>
        <p:spPr>
          <a:xfrm flipV="1">
            <a:off x="5496052" y="5232400"/>
            <a:ext cx="688848" cy="76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C969F5-3BD7-B04F-BC34-2495DC56775D}"/>
              </a:ext>
            </a:extLst>
          </p:cNvPr>
          <p:cNvCxnSpPr>
            <a:stCxn id="16" idx="3"/>
            <a:endCxn id="30" idx="0"/>
          </p:cNvCxnSpPr>
          <p:nvPr/>
        </p:nvCxnSpPr>
        <p:spPr>
          <a:xfrm>
            <a:off x="6565900" y="5232400"/>
            <a:ext cx="708235" cy="626234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05C6CBB-B245-E847-943E-959395B1E22D}"/>
              </a:ext>
            </a:extLst>
          </p:cNvPr>
          <p:cNvSpPr/>
          <p:nvPr/>
        </p:nvSpPr>
        <p:spPr>
          <a:xfrm>
            <a:off x="7083635" y="5858634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62609E-EDD0-BA4C-B62E-07EEFD80D392}"/>
              </a:ext>
            </a:extLst>
          </p:cNvPr>
          <p:cNvCxnSpPr>
            <a:endCxn id="6" idx="1"/>
          </p:cNvCxnSpPr>
          <p:nvPr/>
        </p:nvCxnSpPr>
        <p:spPr>
          <a:xfrm flipV="1">
            <a:off x="4334002" y="3022600"/>
            <a:ext cx="784098" cy="134769"/>
          </a:xfrm>
          <a:prstGeom prst="line">
            <a:avLst/>
          </a:prstGeom>
          <a:ln w="698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DA442B-8126-F948-A9F0-DEFA328101BE}"/>
              </a:ext>
            </a:extLst>
          </p:cNvPr>
          <p:cNvCxnSpPr/>
          <p:nvPr/>
        </p:nvCxnSpPr>
        <p:spPr>
          <a:xfrm flipV="1">
            <a:off x="7304752" y="5493405"/>
            <a:ext cx="708948" cy="328481"/>
          </a:xfrm>
          <a:prstGeom prst="line">
            <a:avLst/>
          </a:prstGeom>
          <a:ln w="698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95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6F196-4A18-B64E-88BD-556DAC212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74" y="2001180"/>
            <a:ext cx="7364026" cy="4610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ECB8D-35B2-154F-9FFC-0DAD7FC1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Divide the event stream </a:t>
            </a:r>
            <a:br>
              <a:rPr lang="en-US" dirty="0"/>
            </a:br>
            <a:r>
              <a:rPr lang="en-US" dirty="0"/>
              <a:t>of each match into phases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3805-18B5-DC4E-B84A-06DE0F97586C}"/>
              </a:ext>
            </a:extLst>
          </p:cNvPr>
          <p:cNvSpPr/>
          <p:nvPr/>
        </p:nvSpPr>
        <p:spPr>
          <a:xfrm>
            <a:off x="5118100" y="28702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72043-F454-3348-BF0A-161EDCB3562F}"/>
              </a:ext>
            </a:extLst>
          </p:cNvPr>
          <p:cNvSpPr/>
          <p:nvPr/>
        </p:nvSpPr>
        <p:spPr>
          <a:xfrm>
            <a:off x="5803900" y="27178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E2339-0B6C-144C-A2F4-49799507B26A}"/>
              </a:ext>
            </a:extLst>
          </p:cNvPr>
          <p:cNvSpPr/>
          <p:nvPr/>
        </p:nvSpPr>
        <p:spPr>
          <a:xfrm>
            <a:off x="6489700" y="30988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96DAB-87B3-2A41-B973-E5C5C0EF8756}"/>
              </a:ext>
            </a:extLst>
          </p:cNvPr>
          <p:cNvSpPr/>
          <p:nvPr/>
        </p:nvSpPr>
        <p:spPr>
          <a:xfrm>
            <a:off x="7099300" y="27940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0034F8-D5E8-0644-8C80-D8AE0520302A}"/>
              </a:ext>
            </a:extLst>
          </p:cNvPr>
          <p:cNvSpPr/>
          <p:nvPr/>
        </p:nvSpPr>
        <p:spPr>
          <a:xfrm>
            <a:off x="7632700" y="3251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488516-17D8-FD48-B2E5-569F1C3AEEA4}"/>
              </a:ext>
            </a:extLst>
          </p:cNvPr>
          <p:cNvSpPr/>
          <p:nvPr/>
        </p:nvSpPr>
        <p:spPr>
          <a:xfrm>
            <a:off x="7251700" y="38608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19BE6A-B74E-2249-9F95-AE8029722CA4}"/>
              </a:ext>
            </a:extLst>
          </p:cNvPr>
          <p:cNvSpPr/>
          <p:nvPr/>
        </p:nvSpPr>
        <p:spPr>
          <a:xfrm>
            <a:off x="6565900" y="42418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190859-759B-4B48-9EA2-8F97DD33E52E}"/>
              </a:ext>
            </a:extLst>
          </p:cNvPr>
          <p:cNvSpPr/>
          <p:nvPr/>
        </p:nvSpPr>
        <p:spPr>
          <a:xfrm>
            <a:off x="5727700" y="4394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8EEBD-B2BB-454F-9447-0E2DC610F787}"/>
              </a:ext>
            </a:extLst>
          </p:cNvPr>
          <p:cNvSpPr/>
          <p:nvPr/>
        </p:nvSpPr>
        <p:spPr>
          <a:xfrm>
            <a:off x="5041900" y="4013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514E21-FD37-E346-A920-A1BE47055F8D}"/>
              </a:ext>
            </a:extLst>
          </p:cNvPr>
          <p:cNvSpPr/>
          <p:nvPr/>
        </p:nvSpPr>
        <p:spPr>
          <a:xfrm>
            <a:off x="4394200" y="38989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031CC4-2FEA-D34B-822E-530C75C72C04}"/>
              </a:ext>
            </a:extLst>
          </p:cNvPr>
          <p:cNvSpPr/>
          <p:nvPr/>
        </p:nvSpPr>
        <p:spPr>
          <a:xfrm>
            <a:off x="6184900" y="50800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797177-5027-844E-85AC-4BA28BF698D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499100" y="2870200"/>
            <a:ext cx="304800" cy="1524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429653-B6DD-D649-BFE5-7C4516F6AC4F}"/>
              </a:ext>
            </a:extLst>
          </p:cNvPr>
          <p:cNvCxnSpPr>
            <a:stCxn id="8" idx="0"/>
            <a:endCxn id="7" idx="3"/>
          </p:cNvCxnSpPr>
          <p:nvPr/>
        </p:nvCxnSpPr>
        <p:spPr>
          <a:xfrm flipH="1" flipV="1">
            <a:off x="6184900" y="2870200"/>
            <a:ext cx="495300" cy="2286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1FD20F-EC08-8544-9078-D792D3B69AF1}"/>
              </a:ext>
            </a:extLst>
          </p:cNvPr>
          <p:cNvCxnSpPr>
            <a:stCxn id="9" idx="1"/>
            <a:endCxn id="8" idx="3"/>
          </p:cNvCxnSpPr>
          <p:nvPr/>
        </p:nvCxnSpPr>
        <p:spPr>
          <a:xfrm flipH="1">
            <a:off x="6870700" y="2946400"/>
            <a:ext cx="228600" cy="3048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EA3730-5F13-7B49-8383-8D91F6EC0F2F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7480300" y="2946400"/>
            <a:ext cx="152400" cy="457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5AB058-2917-A648-ABA0-F98BD2BE013B}"/>
              </a:ext>
            </a:extLst>
          </p:cNvPr>
          <p:cNvCxnSpPr>
            <a:stCxn id="11" idx="3"/>
            <a:endCxn id="10" idx="2"/>
          </p:cNvCxnSpPr>
          <p:nvPr/>
        </p:nvCxnSpPr>
        <p:spPr>
          <a:xfrm flipV="1">
            <a:off x="7632700" y="3556000"/>
            <a:ext cx="190500" cy="457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F48594-4FD0-844B-837B-29409131D94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6946900" y="4013200"/>
            <a:ext cx="304800" cy="381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4642A5-C2C8-EE4D-AE6C-081EEBD2D585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 flipV="1">
            <a:off x="6108700" y="4394200"/>
            <a:ext cx="457200" cy="1524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E0016F-5968-AB4B-97F5-295645050B39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5422900" y="4165600"/>
            <a:ext cx="304800" cy="381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2092EE-461C-E74C-BBB0-99E76735BFB3}"/>
              </a:ext>
            </a:extLst>
          </p:cNvPr>
          <p:cNvSpPr/>
          <p:nvPr/>
        </p:nvSpPr>
        <p:spPr>
          <a:xfrm>
            <a:off x="5115052" y="51562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C3A3681-48AA-B648-8E19-457B0CDA7418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4775200" y="4051300"/>
            <a:ext cx="266700" cy="1143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C09F21-9580-BC45-B363-B4F6A6626882}"/>
              </a:ext>
            </a:extLst>
          </p:cNvPr>
          <p:cNvCxnSpPr>
            <a:stCxn id="15" idx="2"/>
            <a:endCxn id="25" idx="1"/>
          </p:cNvCxnSpPr>
          <p:nvPr/>
        </p:nvCxnSpPr>
        <p:spPr>
          <a:xfrm>
            <a:off x="4584700" y="4203700"/>
            <a:ext cx="530352" cy="11049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04D5E2-A3EA-264F-824A-783F51C458DB}"/>
              </a:ext>
            </a:extLst>
          </p:cNvPr>
          <p:cNvCxnSpPr>
            <a:stCxn id="25" idx="3"/>
            <a:endCxn id="16" idx="1"/>
          </p:cNvCxnSpPr>
          <p:nvPr/>
        </p:nvCxnSpPr>
        <p:spPr>
          <a:xfrm flipV="1">
            <a:off x="5496052" y="5232400"/>
            <a:ext cx="688848" cy="76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C969F5-3BD7-B04F-BC34-2495DC56775D}"/>
              </a:ext>
            </a:extLst>
          </p:cNvPr>
          <p:cNvCxnSpPr>
            <a:stCxn id="16" idx="3"/>
            <a:endCxn id="30" idx="0"/>
          </p:cNvCxnSpPr>
          <p:nvPr/>
        </p:nvCxnSpPr>
        <p:spPr>
          <a:xfrm>
            <a:off x="6565900" y="5232400"/>
            <a:ext cx="708235" cy="626234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05C6CBB-B245-E847-943E-959395B1E22D}"/>
              </a:ext>
            </a:extLst>
          </p:cNvPr>
          <p:cNvSpPr/>
          <p:nvPr/>
        </p:nvSpPr>
        <p:spPr>
          <a:xfrm>
            <a:off x="7083635" y="5858634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ACCA2D-9944-EB4B-9527-3B687A5D8F3E}"/>
              </a:ext>
            </a:extLst>
          </p:cNvPr>
          <p:cNvGrpSpPr/>
          <p:nvPr/>
        </p:nvGrpSpPr>
        <p:grpSpPr>
          <a:xfrm>
            <a:off x="4904496" y="1951633"/>
            <a:ext cx="3261604" cy="1575892"/>
            <a:chOff x="2758196" y="1748433"/>
            <a:chExt cx="3261604" cy="1575892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F9838F1-9DA9-F848-A7B7-4B8640CE8279}"/>
                </a:ext>
              </a:extLst>
            </p:cNvPr>
            <p:cNvSpPr/>
            <p:nvPr/>
          </p:nvSpPr>
          <p:spPr>
            <a:xfrm>
              <a:off x="2758196" y="2353653"/>
              <a:ext cx="2758982" cy="970672"/>
            </a:xfrm>
            <a:custGeom>
              <a:avLst/>
              <a:gdLst>
                <a:gd name="connsiteX0" fmla="*/ 94732 w 2758982"/>
                <a:gd name="connsiteY0" fmla="*/ 288963 h 970672"/>
                <a:gd name="connsiteX1" fmla="*/ 1146292 w 2758982"/>
                <a:gd name="connsiteY1" fmla="*/ 5499 h 970672"/>
                <a:gd name="connsiteX2" fmla="*/ 2581900 w 2758982"/>
                <a:gd name="connsiteY2" fmla="*/ 124371 h 970672"/>
                <a:gd name="connsiteX3" fmla="*/ 2719060 w 2758982"/>
                <a:gd name="connsiteY3" fmla="*/ 398691 h 970672"/>
                <a:gd name="connsiteX4" fmla="*/ 2426452 w 2758982"/>
                <a:gd name="connsiteY4" fmla="*/ 791883 h 970672"/>
                <a:gd name="connsiteX5" fmla="*/ 1896100 w 2758982"/>
                <a:gd name="connsiteY5" fmla="*/ 956475 h 970672"/>
                <a:gd name="connsiteX6" fmla="*/ 1192012 w 2758982"/>
                <a:gd name="connsiteY6" fmla="*/ 938187 h 970672"/>
                <a:gd name="connsiteX7" fmla="*/ 186172 w 2758982"/>
                <a:gd name="connsiteY7" fmla="*/ 746163 h 970672"/>
                <a:gd name="connsiteX8" fmla="*/ 58156 w 2758982"/>
                <a:gd name="connsiteY8" fmla="*/ 618147 h 970672"/>
                <a:gd name="connsiteX9" fmla="*/ 94732 w 2758982"/>
                <a:gd name="connsiteY9" fmla="*/ 288963 h 97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58982" h="970672">
                  <a:moveTo>
                    <a:pt x="94732" y="288963"/>
                  </a:moveTo>
                  <a:cubicBezTo>
                    <a:pt x="276088" y="186855"/>
                    <a:pt x="731764" y="32931"/>
                    <a:pt x="1146292" y="5499"/>
                  </a:cubicBezTo>
                  <a:cubicBezTo>
                    <a:pt x="1560820" y="-21933"/>
                    <a:pt x="2319772" y="58839"/>
                    <a:pt x="2581900" y="124371"/>
                  </a:cubicBezTo>
                  <a:cubicBezTo>
                    <a:pt x="2844028" y="189903"/>
                    <a:pt x="2744968" y="287439"/>
                    <a:pt x="2719060" y="398691"/>
                  </a:cubicBezTo>
                  <a:cubicBezTo>
                    <a:pt x="2693152" y="509943"/>
                    <a:pt x="2563612" y="698919"/>
                    <a:pt x="2426452" y="791883"/>
                  </a:cubicBezTo>
                  <a:cubicBezTo>
                    <a:pt x="2289292" y="884847"/>
                    <a:pt x="2101840" y="932091"/>
                    <a:pt x="1896100" y="956475"/>
                  </a:cubicBezTo>
                  <a:cubicBezTo>
                    <a:pt x="1690360" y="980859"/>
                    <a:pt x="1477000" y="973239"/>
                    <a:pt x="1192012" y="938187"/>
                  </a:cubicBezTo>
                  <a:cubicBezTo>
                    <a:pt x="907024" y="903135"/>
                    <a:pt x="375148" y="799503"/>
                    <a:pt x="186172" y="746163"/>
                  </a:cubicBezTo>
                  <a:cubicBezTo>
                    <a:pt x="-2804" y="692823"/>
                    <a:pt x="70348" y="694347"/>
                    <a:pt x="58156" y="618147"/>
                  </a:cubicBezTo>
                  <a:cubicBezTo>
                    <a:pt x="45964" y="541947"/>
                    <a:pt x="-86624" y="391071"/>
                    <a:pt x="94732" y="288963"/>
                  </a:cubicBez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utoShape 25">
              <a:extLst>
                <a:ext uri="{FF2B5EF4-FFF2-40B4-BE49-F238E27FC236}">
                  <a16:creationId xmlns:a16="http://schemas.microsoft.com/office/drawing/2014/main" id="{24EBF1F1-15EE-544B-9151-AF36B4CD6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1748433"/>
              <a:ext cx="1409700" cy="578882"/>
            </a:xfrm>
            <a:prstGeom prst="wedgeRoundRectCallout">
              <a:avLst>
                <a:gd name="adj1" fmla="val -33805"/>
                <a:gd name="adj2" fmla="val 73780"/>
                <a:gd name="adj3" fmla="val 16667"/>
              </a:avLst>
            </a:prstGeom>
            <a:solidFill>
              <a:schemeClr val="bg1"/>
            </a:solidFill>
            <a:ln w="571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square" rIns="0">
              <a:prstTxWarp prst="textNoShape">
                <a:avLst/>
              </a:prstTxWarp>
              <a:spAutoFit/>
            </a:bodyPr>
            <a:lstStyle/>
            <a:p>
              <a:pPr indent="-342900">
                <a:spcBef>
                  <a:spcPts val="0"/>
                </a:spcBef>
                <a:buClr>
                  <a:schemeClr val="tx2"/>
                </a:buClr>
                <a:buSzPct val="70000"/>
                <a:buFont typeface="Wingdings" charset="2"/>
                <a:buNone/>
              </a:pPr>
              <a:r>
                <a:rPr lang="en-US" sz="2800" dirty="0">
                  <a:latin typeface="Lucida Sans" panose="020B0602030504020204" pitchFamily="34" charset="77"/>
                </a:rPr>
                <a:t>Phase </a:t>
              </a:r>
              <a:r>
                <a:rPr lang="en-US" sz="2800" dirty="0" err="1">
                  <a:latin typeface="Lucida Sans" panose="020B0602030504020204" pitchFamily="34" charset="77"/>
                </a:rPr>
                <a:t>i</a:t>
              </a:r>
              <a:r>
                <a:rPr lang="en-US" sz="2800" dirty="0">
                  <a:latin typeface="Lucida Sans" panose="020B0602030504020204" pitchFamily="34" charset="77"/>
                </a:rPr>
                <a:t> 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62609E-EDD0-BA4C-B62E-07EEFD80D392}"/>
              </a:ext>
            </a:extLst>
          </p:cNvPr>
          <p:cNvCxnSpPr>
            <a:endCxn id="6" idx="1"/>
          </p:cNvCxnSpPr>
          <p:nvPr/>
        </p:nvCxnSpPr>
        <p:spPr>
          <a:xfrm flipV="1">
            <a:off x="4334002" y="3022600"/>
            <a:ext cx="784098" cy="134769"/>
          </a:xfrm>
          <a:prstGeom prst="line">
            <a:avLst/>
          </a:prstGeom>
          <a:ln w="698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DA442B-8126-F948-A9F0-DEFA328101BE}"/>
              </a:ext>
            </a:extLst>
          </p:cNvPr>
          <p:cNvCxnSpPr/>
          <p:nvPr/>
        </p:nvCxnSpPr>
        <p:spPr>
          <a:xfrm flipV="1">
            <a:off x="7304752" y="5493405"/>
            <a:ext cx="708948" cy="328481"/>
          </a:xfrm>
          <a:prstGeom prst="line">
            <a:avLst/>
          </a:prstGeom>
          <a:ln w="698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594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6F196-4A18-B64E-88BD-556DAC212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74" y="2001180"/>
            <a:ext cx="7364026" cy="4610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ECB8D-35B2-154F-9FFC-0DAD7FC1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Divide the event stream </a:t>
            </a:r>
            <a:br>
              <a:rPr lang="en-US" dirty="0"/>
            </a:br>
            <a:r>
              <a:rPr lang="en-US" dirty="0"/>
              <a:t>of each match into phases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3805-18B5-DC4E-B84A-06DE0F97586C}"/>
              </a:ext>
            </a:extLst>
          </p:cNvPr>
          <p:cNvSpPr/>
          <p:nvPr/>
        </p:nvSpPr>
        <p:spPr>
          <a:xfrm>
            <a:off x="5118100" y="28702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72043-F454-3348-BF0A-161EDCB3562F}"/>
              </a:ext>
            </a:extLst>
          </p:cNvPr>
          <p:cNvSpPr/>
          <p:nvPr/>
        </p:nvSpPr>
        <p:spPr>
          <a:xfrm>
            <a:off x="5803900" y="27178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E2339-0B6C-144C-A2F4-49799507B26A}"/>
              </a:ext>
            </a:extLst>
          </p:cNvPr>
          <p:cNvSpPr/>
          <p:nvPr/>
        </p:nvSpPr>
        <p:spPr>
          <a:xfrm>
            <a:off x="6489700" y="30988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96DAB-87B3-2A41-B973-E5C5C0EF8756}"/>
              </a:ext>
            </a:extLst>
          </p:cNvPr>
          <p:cNvSpPr/>
          <p:nvPr/>
        </p:nvSpPr>
        <p:spPr>
          <a:xfrm>
            <a:off x="7099300" y="27940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0034F8-D5E8-0644-8C80-D8AE0520302A}"/>
              </a:ext>
            </a:extLst>
          </p:cNvPr>
          <p:cNvSpPr/>
          <p:nvPr/>
        </p:nvSpPr>
        <p:spPr>
          <a:xfrm>
            <a:off x="7632700" y="3251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488516-17D8-FD48-B2E5-569F1C3AEEA4}"/>
              </a:ext>
            </a:extLst>
          </p:cNvPr>
          <p:cNvSpPr/>
          <p:nvPr/>
        </p:nvSpPr>
        <p:spPr>
          <a:xfrm>
            <a:off x="7251700" y="38608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19BE6A-B74E-2249-9F95-AE8029722CA4}"/>
              </a:ext>
            </a:extLst>
          </p:cNvPr>
          <p:cNvSpPr/>
          <p:nvPr/>
        </p:nvSpPr>
        <p:spPr>
          <a:xfrm>
            <a:off x="6565900" y="42418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190859-759B-4B48-9EA2-8F97DD33E52E}"/>
              </a:ext>
            </a:extLst>
          </p:cNvPr>
          <p:cNvSpPr/>
          <p:nvPr/>
        </p:nvSpPr>
        <p:spPr>
          <a:xfrm>
            <a:off x="5727700" y="4394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8EEBD-B2BB-454F-9447-0E2DC610F787}"/>
              </a:ext>
            </a:extLst>
          </p:cNvPr>
          <p:cNvSpPr/>
          <p:nvPr/>
        </p:nvSpPr>
        <p:spPr>
          <a:xfrm>
            <a:off x="5041900" y="4013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514E21-FD37-E346-A920-A1BE47055F8D}"/>
              </a:ext>
            </a:extLst>
          </p:cNvPr>
          <p:cNvSpPr/>
          <p:nvPr/>
        </p:nvSpPr>
        <p:spPr>
          <a:xfrm>
            <a:off x="4394200" y="38989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031CC4-2FEA-D34B-822E-530C75C72C04}"/>
              </a:ext>
            </a:extLst>
          </p:cNvPr>
          <p:cNvSpPr/>
          <p:nvPr/>
        </p:nvSpPr>
        <p:spPr>
          <a:xfrm>
            <a:off x="6184900" y="50800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797177-5027-844E-85AC-4BA28BF698D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499100" y="2870200"/>
            <a:ext cx="304800" cy="1524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429653-B6DD-D649-BFE5-7C4516F6AC4F}"/>
              </a:ext>
            </a:extLst>
          </p:cNvPr>
          <p:cNvCxnSpPr>
            <a:stCxn id="8" idx="0"/>
            <a:endCxn id="7" idx="3"/>
          </p:cNvCxnSpPr>
          <p:nvPr/>
        </p:nvCxnSpPr>
        <p:spPr>
          <a:xfrm flipH="1" flipV="1">
            <a:off x="6184900" y="2870200"/>
            <a:ext cx="495300" cy="2286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1FD20F-EC08-8544-9078-D792D3B69AF1}"/>
              </a:ext>
            </a:extLst>
          </p:cNvPr>
          <p:cNvCxnSpPr>
            <a:stCxn id="9" idx="1"/>
            <a:endCxn id="8" idx="3"/>
          </p:cNvCxnSpPr>
          <p:nvPr/>
        </p:nvCxnSpPr>
        <p:spPr>
          <a:xfrm flipH="1">
            <a:off x="6870700" y="2946400"/>
            <a:ext cx="228600" cy="3048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EA3730-5F13-7B49-8383-8D91F6EC0F2F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7480300" y="2946400"/>
            <a:ext cx="152400" cy="457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5AB058-2917-A648-ABA0-F98BD2BE013B}"/>
              </a:ext>
            </a:extLst>
          </p:cNvPr>
          <p:cNvCxnSpPr>
            <a:stCxn id="11" idx="3"/>
            <a:endCxn id="10" idx="2"/>
          </p:cNvCxnSpPr>
          <p:nvPr/>
        </p:nvCxnSpPr>
        <p:spPr>
          <a:xfrm flipV="1">
            <a:off x="7632700" y="3556000"/>
            <a:ext cx="190500" cy="457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F48594-4FD0-844B-837B-29409131D94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6946900" y="4013200"/>
            <a:ext cx="304800" cy="381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4642A5-C2C8-EE4D-AE6C-081EEBD2D585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 flipV="1">
            <a:off x="6108700" y="4394200"/>
            <a:ext cx="457200" cy="1524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E0016F-5968-AB4B-97F5-295645050B39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5422900" y="4165600"/>
            <a:ext cx="304800" cy="381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2092EE-461C-E74C-BBB0-99E76735BFB3}"/>
              </a:ext>
            </a:extLst>
          </p:cNvPr>
          <p:cNvSpPr/>
          <p:nvPr/>
        </p:nvSpPr>
        <p:spPr>
          <a:xfrm>
            <a:off x="5115052" y="51562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C3A3681-48AA-B648-8E19-457B0CDA7418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4775200" y="4051300"/>
            <a:ext cx="266700" cy="1143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C09F21-9580-BC45-B363-B4F6A6626882}"/>
              </a:ext>
            </a:extLst>
          </p:cNvPr>
          <p:cNvCxnSpPr>
            <a:stCxn id="15" idx="2"/>
            <a:endCxn id="25" idx="1"/>
          </p:cNvCxnSpPr>
          <p:nvPr/>
        </p:nvCxnSpPr>
        <p:spPr>
          <a:xfrm>
            <a:off x="4584700" y="4203700"/>
            <a:ext cx="530352" cy="11049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04D5E2-A3EA-264F-824A-783F51C458DB}"/>
              </a:ext>
            </a:extLst>
          </p:cNvPr>
          <p:cNvCxnSpPr>
            <a:stCxn id="25" idx="3"/>
            <a:endCxn id="16" idx="1"/>
          </p:cNvCxnSpPr>
          <p:nvPr/>
        </p:nvCxnSpPr>
        <p:spPr>
          <a:xfrm flipV="1">
            <a:off x="5496052" y="5232400"/>
            <a:ext cx="688848" cy="76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C969F5-3BD7-B04F-BC34-2495DC56775D}"/>
              </a:ext>
            </a:extLst>
          </p:cNvPr>
          <p:cNvCxnSpPr>
            <a:stCxn id="16" idx="3"/>
            <a:endCxn id="30" idx="0"/>
          </p:cNvCxnSpPr>
          <p:nvPr/>
        </p:nvCxnSpPr>
        <p:spPr>
          <a:xfrm>
            <a:off x="6565900" y="5232400"/>
            <a:ext cx="708235" cy="626234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05C6CBB-B245-E847-943E-959395B1E22D}"/>
              </a:ext>
            </a:extLst>
          </p:cNvPr>
          <p:cNvSpPr/>
          <p:nvPr/>
        </p:nvSpPr>
        <p:spPr>
          <a:xfrm>
            <a:off x="7083635" y="5858634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ACCA2D-9944-EB4B-9527-3B687A5D8F3E}"/>
              </a:ext>
            </a:extLst>
          </p:cNvPr>
          <p:cNvGrpSpPr/>
          <p:nvPr/>
        </p:nvGrpSpPr>
        <p:grpSpPr>
          <a:xfrm>
            <a:off x="4904496" y="1951633"/>
            <a:ext cx="3261604" cy="1575892"/>
            <a:chOff x="2758196" y="1748433"/>
            <a:chExt cx="3261604" cy="1575892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F9838F1-9DA9-F848-A7B7-4B8640CE8279}"/>
                </a:ext>
              </a:extLst>
            </p:cNvPr>
            <p:cNvSpPr/>
            <p:nvPr/>
          </p:nvSpPr>
          <p:spPr>
            <a:xfrm>
              <a:off x="2758196" y="2353653"/>
              <a:ext cx="2758982" cy="970672"/>
            </a:xfrm>
            <a:custGeom>
              <a:avLst/>
              <a:gdLst>
                <a:gd name="connsiteX0" fmla="*/ 94732 w 2758982"/>
                <a:gd name="connsiteY0" fmla="*/ 288963 h 970672"/>
                <a:gd name="connsiteX1" fmla="*/ 1146292 w 2758982"/>
                <a:gd name="connsiteY1" fmla="*/ 5499 h 970672"/>
                <a:gd name="connsiteX2" fmla="*/ 2581900 w 2758982"/>
                <a:gd name="connsiteY2" fmla="*/ 124371 h 970672"/>
                <a:gd name="connsiteX3" fmla="*/ 2719060 w 2758982"/>
                <a:gd name="connsiteY3" fmla="*/ 398691 h 970672"/>
                <a:gd name="connsiteX4" fmla="*/ 2426452 w 2758982"/>
                <a:gd name="connsiteY4" fmla="*/ 791883 h 970672"/>
                <a:gd name="connsiteX5" fmla="*/ 1896100 w 2758982"/>
                <a:gd name="connsiteY5" fmla="*/ 956475 h 970672"/>
                <a:gd name="connsiteX6" fmla="*/ 1192012 w 2758982"/>
                <a:gd name="connsiteY6" fmla="*/ 938187 h 970672"/>
                <a:gd name="connsiteX7" fmla="*/ 186172 w 2758982"/>
                <a:gd name="connsiteY7" fmla="*/ 746163 h 970672"/>
                <a:gd name="connsiteX8" fmla="*/ 58156 w 2758982"/>
                <a:gd name="connsiteY8" fmla="*/ 618147 h 970672"/>
                <a:gd name="connsiteX9" fmla="*/ 94732 w 2758982"/>
                <a:gd name="connsiteY9" fmla="*/ 288963 h 97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58982" h="970672">
                  <a:moveTo>
                    <a:pt x="94732" y="288963"/>
                  </a:moveTo>
                  <a:cubicBezTo>
                    <a:pt x="276088" y="186855"/>
                    <a:pt x="731764" y="32931"/>
                    <a:pt x="1146292" y="5499"/>
                  </a:cubicBezTo>
                  <a:cubicBezTo>
                    <a:pt x="1560820" y="-21933"/>
                    <a:pt x="2319772" y="58839"/>
                    <a:pt x="2581900" y="124371"/>
                  </a:cubicBezTo>
                  <a:cubicBezTo>
                    <a:pt x="2844028" y="189903"/>
                    <a:pt x="2744968" y="287439"/>
                    <a:pt x="2719060" y="398691"/>
                  </a:cubicBezTo>
                  <a:cubicBezTo>
                    <a:pt x="2693152" y="509943"/>
                    <a:pt x="2563612" y="698919"/>
                    <a:pt x="2426452" y="791883"/>
                  </a:cubicBezTo>
                  <a:cubicBezTo>
                    <a:pt x="2289292" y="884847"/>
                    <a:pt x="2101840" y="932091"/>
                    <a:pt x="1896100" y="956475"/>
                  </a:cubicBezTo>
                  <a:cubicBezTo>
                    <a:pt x="1690360" y="980859"/>
                    <a:pt x="1477000" y="973239"/>
                    <a:pt x="1192012" y="938187"/>
                  </a:cubicBezTo>
                  <a:cubicBezTo>
                    <a:pt x="907024" y="903135"/>
                    <a:pt x="375148" y="799503"/>
                    <a:pt x="186172" y="746163"/>
                  </a:cubicBezTo>
                  <a:cubicBezTo>
                    <a:pt x="-2804" y="692823"/>
                    <a:pt x="70348" y="694347"/>
                    <a:pt x="58156" y="618147"/>
                  </a:cubicBezTo>
                  <a:cubicBezTo>
                    <a:pt x="45964" y="541947"/>
                    <a:pt x="-86624" y="391071"/>
                    <a:pt x="94732" y="288963"/>
                  </a:cubicBez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utoShape 25">
              <a:extLst>
                <a:ext uri="{FF2B5EF4-FFF2-40B4-BE49-F238E27FC236}">
                  <a16:creationId xmlns:a16="http://schemas.microsoft.com/office/drawing/2014/main" id="{24EBF1F1-15EE-544B-9151-AF36B4CD6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1748433"/>
              <a:ext cx="1409700" cy="578882"/>
            </a:xfrm>
            <a:prstGeom prst="wedgeRoundRectCallout">
              <a:avLst>
                <a:gd name="adj1" fmla="val -33805"/>
                <a:gd name="adj2" fmla="val 73780"/>
                <a:gd name="adj3" fmla="val 16667"/>
              </a:avLst>
            </a:prstGeom>
            <a:solidFill>
              <a:schemeClr val="bg1"/>
            </a:solidFill>
            <a:ln w="571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square" rIns="0">
              <a:prstTxWarp prst="textNoShape">
                <a:avLst/>
              </a:prstTxWarp>
              <a:spAutoFit/>
            </a:bodyPr>
            <a:lstStyle/>
            <a:p>
              <a:pPr indent="-342900">
                <a:spcBef>
                  <a:spcPts val="0"/>
                </a:spcBef>
                <a:buClr>
                  <a:schemeClr val="tx2"/>
                </a:buClr>
                <a:buSzPct val="70000"/>
                <a:buFont typeface="Wingdings" charset="2"/>
                <a:buNone/>
              </a:pPr>
              <a:r>
                <a:rPr lang="en-US" sz="2800" dirty="0">
                  <a:latin typeface="Lucida Sans" panose="020B0602030504020204" pitchFamily="34" charset="77"/>
                </a:rPr>
                <a:t>Phase </a:t>
              </a:r>
              <a:r>
                <a:rPr lang="en-US" sz="2800" dirty="0" err="1">
                  <a:latin typeface="Lucida Sans" panose="020B0602030504020204" pitchFamily="34" charset="77"/>
                </a:rPr>
                <a:t>i</a:t>
              </a:r>
              <a:r>
                <a:rPr lang="en-US" sz="2800" dirty="0">
                  <a:latin typeface="Lucida Sans" panose="020B0602030504020204" pitchFamily="34" charset="77"/>
                </a:rPr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DD02C4-A913-824A-B8D5-0CEAA16F6F0B}"/>
              </a:ext>
            </a:extLst>
          </p:cNvPr>
          <p:cNvGrpSpPr/>
          <p:nvPr/>
        </p:nvGrpSpPr>
        <p:grpSpPr>
          <a:xfrm>
            <a:off x="4950661" y="3141164"/>
            <a:ext cx="5183939" cy="1673488"/>
            <a:chOff x="2804361" y="2937964"/>
            <a:chExt cx="5183939" cy="1673488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1139A00-5594-0843-BDF8-44686965312D}"/>
                </a:ext>
              </a:extLst>
            </p:cNvPr>
            <p:cNvSpPr/>
            <p:nvPr/>
          </p:nvSpPr>
          <p:spPr>
            <a:xfrm>
              <a:off x="2804361" y="2937964"/>
              <a:ext cx="3291639" cy="1673488"/>
            </a:xfrm>
            <a:custGeom>
              <a:avLst/>
              <a:gdLst>
                <a:gd name="connsiteX0" fmla="*/ 2906644 w 3291639"/>
                <a:gd name="connsiteY0" fmla="*/ 6404 h 1673488"/>
                <a:gd name="connsiteX1" fmla="*/ 3235828 w 3291639"/>
                <a:gd name="connsiteY1" fmla="*/ 70412 h 1673488"/>
                <a:gd name="connsiteX2" fmla="*/ 3272404 w 3291639"/>
                <a:gd name="connsiteY2" fmla="*/ 454460 h 1673488"/>
                <a:gd name="connsiteX3" fmla="*/ 3034660 w 3291639"/>
                <a:gd name="connsiteY3" fmla="*/ 792788 h 1673488"/>
                <a:gd name="connsiteX4" fmla="*/ 1690492 w 3291639"/>
                <a:gd name="connsiteY4" fmla="*/ 1597460 h 1673488"/>
                <a:gd name="connsiteX5" fmla="*/ 702940 w 3291639"/>
                <a:gd name="connsiteY5" fmla="*/ 1597460 h 1673488"/>
                <a:gd name="connsiteX6" fmla="*/ 35428 w 3291639"/>
                <a:gd name="connsiteY6" fmla="*/ 1222556 h 1673488"/>
                <a:gd name="connsiteX7" fmla="*/ 154300 w 3291639"/>
                <a:gd name="connsiteY7" fmla="*/ 737924 h 1673488"/>
                <a:gd name="connsiteX8" fmla="*/ 684652 w 3291639"/>
                <a:gd name="connsiteY8" fmla="*/ 829364 h 1673488"/>
                <a:gd name="connsiteX9" fmla="*/ 986404 w 3291639"/>
                <a:gd name="connsiteY9" fmla="*/ 1140260 h 1673488"/>
                <a:gd name="connsiteX10" fmla="*/ 2239132 w 3291639"/>
                <a:gd name="connsiteY10" fmla="*/ 637340 h 1673488"/>
                <a:gd name="connsiteX11" fmla="*/ 2540884 w 3291639"/>
                <a:gd name="connsiteY11" fmla="*/ 518468 h 1673488"/>
                <a:gd name="connsiteX12" fmla="*/ 2714620 w 3291639"/>
                <a:gd name="connsiteY12" fmla="*/ 61268 h 1673488"/>
                <a:gd name="connsiteX13" fmla="*/ 2906644 w 3291639"/>
                <a:gd name="connsiteY13" fmla="*/ 6404 h 16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1639" h="1673488">
                  <a:moveTo>
                    <a:pt x="2906644" y="6404"/>
                  </a:moveTo>
                  <a:cubicBezTo>
                    <a:pt x="2993512" y="7928"/>
                    <a:pt x="3174868" y="-4264"/>
                    <a:pt x="3235828" y="70412"/>
                  </a:cubicBezTo>
                  <a:cubicBezTo>
                    <a:pt x="3296788" y="145088"/>
                    <a:pt x="3305932" y="334064"/>
                    <a:pt x="3272404" y="454460"/>
                  </a:cubicBezTo>
                  <a:cubicBezTo>
                    <a:pt x="3238876" y="574856"/>
                    <a:pt x="3298312" y="602288"/>
                    <a:pt x="3034660" y="792788"/>
                  </a:cubicBezTo>
                  <a:cubicBezTo>
                    <a:pt x="2771008" y="983288"/>
                    <a:pt x="2079112" y="1463348"/>
                    <a:pt x="1690492" y="1597460"/>
                  </a:cubicBezTo>
                  <a:cubicBezTo>
                    <a:pt x="1301872" y="1731572"/>
                    <a:pt x="978784" y="1659944"/>
                    <a:pt x="702940" y="1597460"/>
                  </a:cubicBezTo>
                  <a:cubicBezTo>
                    <a:pt x="427096" y="1534976"/>
                    <a:pt x="126868" y="1365812"/>
                    <a:pt x="35428" y="1222556"/>
                  </a:cubicBezTo>
                  <a:cubicBezTo>
                    <a:pt x="-56012" y="1079300"/>
                    <a:pt x="46096" y="803456"/>
                    <a:pt x="154300" y="737924"/>
                  </a:cubicBezTo>
                  <a:cubicBezTo>
                    <a:pt x="262504" y="672392"/>
                    <a:pt x="545968" y="762308"/>
                    <a:pt x="684652" y="829364"/>
                  </a:cubicBezTo>
                  <a:cubicBezTo>
                    <a:pt x="823336" y="896420"/>
                    <a:pt x="727324" y="1172264"/>
                    <a:pt x="986404" y="1140260"/>
                  </a:cubicBezTo>
                  <a:cubicBezTo>
                    <a:pt x="1245484" y="1108256"/>
                    <a:pt x="2239132" y="637340"/>
                    <a:pt x="2239132" y="637340"/>
                  </a:cubicBezTo>
                  <a:cubicBezTo>
                    <a:pt x="2498212" y="533708"/>
                    <a:pt x="2461636" y="614480"/>
                    <a:pt x="2540884" y="518468"/>
                  </a:cubicBezTo>
                  <a:cubicBezTo>
                    <a:pt x="2620132" y="422456"/>
                    <a:pt x="2656708" y="148136"/>
                    <a:pt x="2714620" y="61268"/>
                  </a:cubicBezTo>
                  <a:cubicBezTo>
                    <a:pt x="2772532" y="-25600"/>
                    <a:pt x="2819776" y="4880"/>
                    <a:pt x="2906644" y="6404"/>
                  </a:cubicBezTo>
                  <a:close/>
                </a:path>
              </a:pathLst>
            </a:custGeom>
            <a:noFill/>
            <a:ln w="57150">
              <a:solidFill>
                <a:srgbClr val="73FB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25">
              <a:extLst>
                <a:ext uri="{FF2B5EF4-FFF2-40B4-BE49-F238E27FC236}">
                  <a16:creationId xmlns:a16="http://schemas.microsoft.com/office/drawing/2014/main" id="{B000A212-EFD9-E141-9147-D40535CF2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4105" y="3785997"/>
              <a:ext cx="2074195" cy="578882"/>
            </a:xfrm>
            <a:prstGeom prst="wedgeRoundRectCallout">
              <a:avLst>
                <a:gd name="adj1" fmla="val -56046"/>
                <a:gd name="adj2" fmla="val -33379"/>
                <a:gd name="adj3" fmla="val 16667"/>
              </a:avLst>
            </a:prstGeom>
            <a:solidFill>
              <a:schemeClr val="bg1"/>
            </a:solidFill>
            <a:ln w="57150">
              <a:solidFill>
                <a:srgbClr val="73FBFD"/>
              </a:solidFill>
              <a:miter lim="800000"/>
              <a:headEnd/>
              <a:tailEnd/>
            </a:ln>
          </p:spPr>
          <p:txBody>
            <a:bodyPr wrap="square" rIns="0">
              <a:prstTxWarp prst="textNoShape">
                <a:avLst/>
              </a:prstTxWarp>
              <a:spAutoFit/>
            </a:bodyPr>
            <a:lstStyle/>
            <a:p>
              <a:pPr indent="-342900">
                <a:spcBef>
                  <a:spcPts val="0"/>
                </a:spcBef>
                <a:buClr>
                  <a:schemeClr val="tx2"/>
                </a:buClr>
                <a:buSzPct val="70000"/>
                <a:buFont typeface="Wingdings" charset="2"/>
                <a:buNone/>
              </a:pPr>
              <a:r>
                <a:rPr lang="en-US" sz="2800" dirty="0">
                  <a:latin typeface="Lucida Sans" panose="020B0602030504020204" pitchFamily="34" charset="77"/>
                </a:rPr>
                <a:t>Phase </a:t>
              </a:r>
              <a:r>
                <a:rPr lang="en-US" sz="2800" dirty="0" err="1">
                  <a:latin typeface="Lucida Sans" panose="020B0602030504020204" pitchFamily="34" charset="77"/>
                </a:rPr>
                <a:t>i</a:t>
              </a:r>
              <a:r>
                <a:rPr lang="en-US" sz="2800" dirty="0">
                  <a:latin typeface="Lucida Sans" panose="020B0602030504020204" pitchFamily="34" charset="77"/>
                </a:rPr>
                <a:t> + 1 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62609E-EDD0-BA4C-B62E-07EEFD80D392}"/>
              </a:ext>
            </a:extLst>
          </p:cNvPr>
          <p:cNvCxnSpPr>
            <a:endCxn id="6" idx="1"/>
          </p:cNvCxnSpPr>
          <p:nvPr/>
        </p:nvCxnSpPr>
        <p:spPr>
          <a:xfrm flipV="1">
            <a:off x="4334002" y="3022600"/>
            <a:ext cx="784098" cy="134769"/>
          </a:xfrm>
          <a:prstGeom prst="line">
            <a:avLst/>
          </a:prstGeom>
          <a:ln w="698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DA442B-8126-F948-A9F0-DEFA328101BE}"/>
              </a:ext>
            </a:extLst>
          </p:cNvPr>
          <p:cNvCxnSpPr/>
          <p:nvPr/>
        </p:nvCxnSpPr>
        <p:spPr>
          <a:xfrm flipV="1">
            <a:off x="7304752" y="5493405"/>
            <a:ext cx="708948" cy="328481"/>
          </a:xfrm>
          <a:prstGeom prst="line">
            <a:avLst/>
          </a:prstGeom>
          <a:ln w="698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417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6F196-4A18-B64E-88BD-556DAC212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74" y="2001180"/>
            <a:ext cx="7364026" cy="4610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ECB8D-35B2-154F-9FFC-0DAD7FC1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Divide the event stream </a:t>
            </a:r>
            <a:br>
              <a:rPr lang="en-US" dirty="0"/>
            </a:br>
            <a:r>
              <a:rPr lang="en-US" dirty="0"/>
              <a:t>of each match into phases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63805-18B5-DC4E-B84A-06DE0F97586C}"/>
              </a:ext>
            </a:extLst>
          </p:cNvPr>
          <p:cNvSpPr/>
          <p:nvPr/>
        </p:nvSpPr>
        <p:spPr>
          <a:xfrm>
            <a:off x="5118100" y="28702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72043-F454-3348-BF0A-161EDCB3562F}"/>
              </a:ext>
            </a:extLst>
          </p:cNvPr>
          <p:cNvSpPr/>
          <p:nvPr/>
        </p:nvSpPr>
        <p:spPr>
          <a:xfrm>
            <a:off x="5803900" y="27178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E2339-0B6C-144C-A2F4-49799507B26A}"/>
              </a:ext>
            </a:extLst>
          </p:cNvPr>
          <p:cNvSpPr/>
          <p:nvPr/>
        </p:nvSpPr>
        <p:spPr>
          <a:xfrm>
            <a:off x="6489700" y="30988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96DAB-87B3-2A41-B973-E5C5C0EF8756}"/>
              </a:ext>
            </a:extLst>
          </p:cNvPr>
          <p:cNvSpPr/>
          <p:nvPr/>
        </p:nvSpPr>
        <p:spPr>
          <a:xfrm>
            <a:off x="7099300" y="27940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0034F8-D5E8-0644-8C80-D8AE0520302A}"/>
              </a:ext>
            </a:extLst>
          </p:cNvPr>
          <p:cNvSpPr/>
          <p:nvPr/>
        </p:nvSpPr>
        <p:spPr>
          <a:xfrm>
            <a:off x="7632700" y="3251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488516-17D8-FD48-B2E5-569F1C3AEEA4}"/>
              </a:ext>
            </a:extLst>
          </p:cNvPr>
          <p:cNvSpPr/>
          <p:nvPr/>
        </p:nvSpPr>
        <p:spPr>
          <a:xfrm>
            <a:off x="7251700" y="38608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19BE6A-B74E-2249-9F95-AE8029722CA4}"/>
              </a:ext>
            </a:extLst>
          </p:cNvPr>
          <p:cNvSpPr/>
          <p:nvPr/>
        </p:nvSpPr>
        <p:spPr>
          <a:xfrm>
            <a:off x="6565900" y="42418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190859-759B-4B48-9EA2-8F97DD33E52E}"/>
              </a:ext>
            </a:extLst>
          </p:cNvPr>
          <p:cNvSpPr/>
          <p:nvPr/>
        </p:nvSpPr>
        <p:spPr>
          <a:xfrm>
            <a:off x="5727700" y="4394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8EEBD-B2BB-454F-9447-0E2DC610F787}"/>
              </a:ext>
            </a:extLst>
          </p:cNvPr>
          <p:cNvSpPr/>
          <p:nvPr/>
        </p:nvSpPr>
        <p:spPr>
          <a:xfrm>
            <a:off x="5041900" y="4013200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514E21-FD37-E346-A920-A1BE47055F8D}"/>
              </a:ext>
            </a:extLst>
          </p:cNvPr>
          <p:cNvSpPr/>
          <p:nvPr/>
        </p:nvSpPr>
        <p:spPr>
          <a:xfrm>
            <a:off x="4394200" y="38989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031CC4-2FEA-D34B-822E-530C75C72C04}"/>
              </a:ext>
            </a:extLst>
          </p:cNvPr>
          <p:cNvSpPr/>
          <p:nvPr/>
        </p:nvSpPr>
        <p:spPr>
          <a:xfrm>
            <a:off x="6184900" y="50800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797177-5027-844E-85AC-4BA28BF698D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499100" y="2870200"/>
            <a:ext cx="304800" cy="1524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429653-B6DD-D649-BFE5-7C4516F6AC4F}"/>
              </a:ext>
            </a:extLst>
          </p:cNvPr>
          <p:cNvCxnSpPr>
            <a:stCxn id="8" idx="0"/>
            <a:endCxn id="7" idx="3"/>
          </p:cNvCxnSpPr>
          <p:nvPr/>
        </p:nvCxnSpPr>
        <p:spPr>
          <a:xfrm flipH="1" flipV="1">
            <a:off x="6184900" y="2870200"/>
            <a:ext cx="495300" cy="2286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1FD20F-EC08-8544-9078-D792D3B69AF1}"/>
              </a:ext>
            </a:extLst>
          </p:cNvPr>
          <p:cNvCxnSpPr>
            <a:stCxn id="9" idx="1"/>
            <a:endCxn id="8" idx="3"/>
          </p:cNvCxnSpPr>
          <p:nvPr/>
        </p:nvCxnSpPr>
        <p:spPr>
          <a:xfrm flipH="1">
            <a:off x="6870700" y="2946400"/>
            <a:ext cx="228600" cy="3048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EA3730-5F13-7B49-8383-8D91F6EC0F2F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7480300" y="2946400"/>
            <a:ext cx="152400" cy="457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5AB058-2917-A648-ABA0-F98BD2BE013B}"/>
              </a:ext>
            </a:extLst>
          </p:cNvPr>
          <p:cNvCxnSpPr>
            <a:stCxn id="11" idx="3"/>
            <a:endCxn id="10" idx="2"/>
          </p:cNvCxnSpPr>
          <p:nvPr/>
        </p:nvCxnSpPr>
        <p:spPr>
          <a:xfrm flipV="1">
            <a:off x="7632700" y="3556000"/>
            <a:ext cx="190500" cy="457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F48594-4FD0-844B-837B-29409131D94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6946900" y="4013200"/>
            <a:ext cx="304800" cy="381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4642A5-C2C8-EE4D-AE6C-081EEBD2D585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 flipV="1">
            <a:off x="6108700" y="4394200"/>
            <a:ext cx="457200" cy="1524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E0016F-5968-AB4B-97F5-295645050B39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5422900" y="4165600"/>
            <a:ext cx="304800" cy="3810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2092EE-461C-E74C-BBB0-99E76735BFB3}"/>
              </a:ext>
            </a:extLst>
          </p:cNvPr>
          <p:cNvSpPr/>
          <p:nvPr/>
        </p:nvSpPr>
        <p:spPr>
          <a:xfrm>
            <a:off x="5115052" y="5156200"/>
            <a:ext cx="381000" cy="3048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C3A3681-48AA-B648-8E19-457B0CDA7418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4775200" y="4051300"/>
            <a:ext cx="266700" cy="1143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C09F21-9580-BC45-B363-B4F6A6626882}"/>
              </a:ext>
            </a:extLst>
          </p:cNvPr>
          <p:cNvCxnSpPr>
            <a:stCxn id="15" idx="2"/>
            <a:endCxn id="25" idx="1"/>
          </p:cNvCxnSpPr>
          <p:nvPr/>
        </p:nvCxnSpPr>
        <p:spPr>
          <a:xfrm>
            <a:off x="4584700" y="4203700"/>
            <a:ext cx="530352" cy="11049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04D5E2-A3EA-264F-824A-783F51C458DB}"/>
              </a:ext>
            </a:extLst>
          </p:cNvPr>
          <p:cNvCxnSpPr>
            <a:stCxn id="25" idx="3"/>
            <a:endCxn id="16" idx="1"/>
          </p:cNvCxnSpPr>
          <p:nvPr/>
        </p:nvCxnSpPr>
        <p:spPr>
          <a:xfrm flipV="1">
            <a:off x="5496052" y="5232400"/>
            <a:ext cx="688848" cy="7620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C969F5-3BD7-B04F-BC34-2495DC56775D}"/>
              </a:ext>
            </a:extLst>
          </p:cNvPr>
          <p:cNvCxnSpPr>
            <a:stCxn id="16" idx="3"/>
            <a:endCxn id="30" idx="0"/>
          </p:cNvCxnSpPr>
          <p:nvPr/>
        </p:nvCxnSpPr>
        <p:spPr>
          <a:xfrm>
            <a:off x="6565900" y="5232400"/>
            <a:ext cx="708235" cy="626234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05C6CBB-B245-E847-943E-959395B1E22D}"/>
              </a:ext>
            </a:extLst>
          </p:cNvPr>
          <p:cNvSpPr/>
          <p:nvPr/>
        </p:nvSpPr>
        <p:spPr>
          <a:xfrm>
            <a:off x="7083635" y="5858634"/>
            <a:ext cx="381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ACCA2D-9944-EB4B-9527-3B687A5D8F3E}"/>
              </a:ext>
            </a:extLst>
          </p:cNvPr>
          <p:cNvGrpSpPr/>
          <p:nvPr/>
        </p:nvGrpSpPr>
        <p:grpSpPr>
          <a:xfrm>
            <a:off x="4904496" y="1951633"/>
            <a:ext cx="3261604" cy="1575892"/>
            <a:chOff x="2758196" y="1748433"/>
            <a:chExt cx="3261604" cy="1575892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F9838F1-9DA9-F848-A7B7-4B8640CE8279}"/>
                </a:ext>
              </a:extLst>
            </p:cNvPr>
            <p:cNvSpPr/>
            <p:nvPr/>
          </p:nvSpPr>
          <p:spPr>
            <a:xfrm>
              <a:off x="2758196" y="2353653"/>
              <a:ext cx="2758982" cy="970672"/>
            </a:xfrm>
            <a:custGeom>
              <a:avLst/>
              <a:gdLst>
                <a:gd name="connsiteX0" fmla="*/ 94732 w 2758982"/>
                <a:gd name="connsiteY0" fmla="*/ 288963 h 970672"/>
                <a:gd name="connsiteX1" fmla="*/ 1146292 w 2758982"/>
                <a:gd name="connsiteY1" fmla="*/ 5499 h 970672"/>
                <a:gd name="connsiteX2" fmla="*/ 2581900 w 2758982"/>
                <a:gd name="connsiteY2" fmla="*/ 124371 h 970672"/>
                <a:gd name="connsiteX3" fmla="*/ 2719060 w 2758982"/>
                <a:gd name="connsiteY3" fmla="*/ 398691 h 970672"/>
                <a:gd name="connsiteX4" fmla="*/ 2426452 w 2758982"/>
                <a:gd name="connsiteY4" fmla="*/ 791883 h 970672"/>
                <a:gd name="connsiteX5" fmla="*/ 1896100 w 2758982"/>
                <a:gd name="connsiteY5" fmla="*/ 956475 h 970672"/>
                <a:gd name="connsiteX6" fmla="*/ 1192012 w 2758982"/>
                <a:gd name="connsiteY6" fmla="*/ 938187 h 970672"/>
                <a:gd name="connsiteX7" fmla="*/ 186172 w 2758982"/>
                <a:gd name="connsiteY7" fmla="*/ 746163 h 970672"/>
                <a:gd name="connsiteX8" fmla="*/ 58156 w 2758982"/>
                <a:gd name="connsiteY8" fmla="*/ 618147 h 970672"/>
                <a:gd name="connsiteX9" fmla="*/ 94732 w 2758982"/>
                <a:gd name="connsiteY9" fmla="*/ 288963 h 97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58982" h="970672">
                  <a:moveTo>
                    <a:pt x="94732" y="288963"/>
                  </a:moveTo>
                  <a:cubicBezTo>
                    <a:pt x="276088" y="186855"/>
                    <a:pt x="731764" y="32931"/>
                    <a:pt x="1146292" y="5499"/>
                  </a:cubicBezTo>
                  <a:cubicBezTo>
                    <a:pt x="1560820" y="-21933"/>
                    <a:pt x="2319772" y="58839"/>
                    <a:pt x="2581900" y="124371"/>
                  </a:cubicBezTo>
                  <a:cubicBezTo>
                    <a:pt x="2844028" y="189903"/>
                    <a:pt x="2744968" y="287439"/>
                    <a:pt x="2719060" y="398691"/>
                  </a:cubicBezTo>
                  <a:cubicBezTo>
                    <a:pt x="2693152" y="509943"/>
                    <a:pt x="2563612" y="698919"/>
                    <a:pt x="2426452" y="791883"/>
                  </a:cubicBezTo>
                  <a:cubicBezTo>
                    <a:pt x="2289292" y="884847"/>
                    <a:pt x="2101840" y="932091"/>
                    <a:pt x="1896100" y="956475"/>
                  </a:cubicBezTo>
                  <a:cubicBezTo>
                    <a:pt x="1690360" y="980859"/>
                    <a:pt x="1477000" y="973239"/>
                    <a:pt x="1192012" y="938187"/>
                  </a:cubicBezTo>
                  <a:cubicBezTo>
                    <a:pt x="907024" y="903135"/>
                    <a:pt x="375148" y="799503"/>
                    <a:pt x="186172" y="746163"/>
                  </a:cubicBezTo>
                  <a:cubicBezTo>
                    <a:pt x="-2804" y="692823"/>
                    <a:pt x="70348" y="694347"/>
                    <a:pt x="58156" y="618147"/>
                  </a:cubicBezTo>
                  <a:cubicBezTo>
                    <a:pt x="45964" y="541947"/>
                    <a:pt x="-86624" y="391071"/>
                    <a:pt x="94732" y="288963"/>
                  </a:cubicBez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utoShape 25">
              <a:extLst>
                <a:ext uri="{FF2B5EF4-FFF2-40B4-BE49-F238E27FC236}">
                  <a16:creationId xmlns:a16="http://schemas.microsoft.com/office/drawing/2014/main" id="{24EBF1F1-15EE-544B-9151-AF36B4CD6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1748433"/>
              <a:ext cx="1409700" cy="578882"/>
            </a:xfrm>
            <a:prstGeom prst="wedgeRoundRectCallout">
              <a:avLst>
                <a:gd name="adj1" fmla="val -33805"/>
                <a:gd name="adj2" fmla="val 73780"/>
                <a:gd name="adj3" fmla="val 16667"/>
              </a:avLst>
            </a:prstGeom>
            <a:solidFill>
              <a:schemeClr val="bg1"/>
            </a:solidFill>
            <a:ln w="571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square" rIns="0">
              <a:prstTxWarp prst="textNoShape">
                <a:avLst/>
              </a:prstTxWarp>
              <a:spAutoFit/>
            </a:bodyPr>
            <a:lstStyle/>
            <a:p>
              <a:pPr indent="-342900">
                <a:spcBef>
                  <a:spcPts val="0"/>
                </a:spcBef>
                <a:buClr>
                  <a:schemeClr val="tx2"/>
                </a:buClr>
                <a:buSzPct val="70000"/>
                <a:buFont typeface="Wingdings" charset="2"/>
                <a:buNone/>
              </a:pPr>
              <a:r>
                <a:rPr lang="en-US" sz="2800" dirty="0">
                  <a:latin typeface="Lucida Sans" panose="020B0602030504020204" pitchFamily="34" charset="77"/>
                </a:rPr>
                <a:t>Phase </a:t>
              </a:r>
              <a:r>
                <a:rPr lang="en-US" sz="2800" dirty="0" err="1">
                  <a:latin typeface="Lucida Sans" panose="020B0602030504020204" pitchFamily="34" charset="77"/>
                </a:rPr>
                <a:t>i</a:t>
              </a:r>
              <a:r>
                <a:rPr lang="en-US" sz="2800" dirty="0">
                  <a:latin typeface="Lucida Sans" panose="020B0602030504020204" pitchFamily="34" charset="77"/>
                </a:rPr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DD02C4-A913-824A-B8D5-0CEAA16F6F0B}"/>
              </a:ext>
            </a:extLst>
          </p:cNvPr>
          <p:cNvGrpSpPr/>
          <p:nvPr/>
        </p:nvGrpSpPr>
        <p:grpSpPr>
          <a:xfrm>
            <a:off x="4950661" y="3141164"/>
            <a:ext cx="5183939" cy="1673488"/>
            <a:chOff x="2804361" y="2937964"/>
            <a:chExt cx="5183939" cy="1673488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1139A00-5594-0843-BDF8-44686965312D}"/>
                </a:ext>
              </a:extLst>
            </p:cNvPr>
            <p:cNvSpPr/>
            <p:nvPr/>
          </p:nvSpPr>
          <p:spPr>
            <a:xfrm>
              <a:off x="2804361" y="2937964"/>
              <a:ext cx="3291639" cy="1673488"/>
            </a:xfrm>
            <a:custGeom>
              <a:avLst/>
              <a:gdLst>
                <a:gd name="connsiteX0" fmla="*/ 2906644 w 3291639"/>
                <a:gd name="connsiteY0" fmla="*/ 6404 h 1673488"/>
                <a:gd name="connsiteX1" fmla="*/ 3235828 w 3291639"/>
                <a:gd name="connsiteY1" fmla="*/ 70412 h 1673488"/>
                <a:gd name="connsiteX2" fmla="*/ 3272404 w 3291639"/>
                <a:gd name="connsiteY2" fmla="*/ 454460 h 1673488"/>
                <a:gd name="connsiteX3" fmla="*/ 3034660 w 3291639"/>
                <a:gd name="connsiteY3" fmla="*/ 792788 h 1673488"/>
                <a:gd name="connsiteX4" fmla="*/ 1690492 w 3291639"/>
                <a:gd name="connsiteY4" fmla="*/ 1597460 h 1673488"/>
                <a:gd name="connsiteX5" fmla="*/ 702940 w 3291639"/>
                <a:gd name="connsiteY5" fmla="*/ 1597460 h 1673488"/>
                <a:gd name="connsiteX6" fmla="*/ 35428 w 3291639"/>
                <a:gd name="connsiteY6" fmla="*/ 1222556 h 1673488"/>
                <a:gd name="connsiteX7" fmla="*/ 154300 w 3291639"/>
                <a:gd name="connsiteY7" fmla="*/ 737924 h 1673488"/>
                <a:gd name="connsiteX8" fmla="*/ 684652 w 3291639"/>
                <a:gd name="connsiteY8" fmla="*/ 829364 h 1673488"/>
                <a:gd name="connsiteX9" fmla="*/ 986404 w 3291639"/>
                <a:gd name="connsiteY9" fmla="*/ 1140260 h 1673488"/>
                <a:gd name="connsiteX10" fmla="*/ 2239132 w 3291639"/>
                <a:gd name="connsiteY10" fmla="*/ 637340 h 1673488"/>
                <a:gd name="connsiteX11" fmla="*/ 2540884 w 3291639"/>
                <a:gd name="connsiteY11" fmla="*/ 518468 h 1673488"/>
                <a:gd name="connsiteX12" fmla="*/ 2714620 w 3291639"/>
                <a:gd name="connsiteY12" fmla="*/ 61268 h 1673488"/>
                <a:gd name="connsiteX13" fmla="*/ 2906644 w 3291639"/>
                <a:gd name="connsiteY13" fmla="*/ 6404 h 16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1639" h="1673488">
                  <a:moveTo>
                    <a:pt x="2906644" y="6404"/>
                  </a:moveTo>
                  <a:cubicBezTo>
                    <a:pt x="2993512" y="7928"/>
                    <a:pt x="3174868" y="-4264"/>
                    <a:pt x="3235828" y="70412"/>
                  </a:cubicBezTo>
                  <a:cubicBezTo>
                    <a:pt x="3296788" y="145088"/>
                    <a:pt x="3305932" y="334064"/>
                    <a:pt x="3272404" y="454460"/>
                  </a:cubicBezTo>
                  <a:cubicBezTo>
                    <a:pt x="3238876" y="574856"/>
                    <a:pt x="3298312" y="602288"/>
                    <a:pt x="3034660" y="792788"/>
                  </a:cubicBezTo>
                  <a:cubicBezTo>
                    <a:pt x="2771008" y="983288"/>
                    <a:pt x="2079112" y="1463348"/>
                    <a:pt x="1690492" y="1597460"/>
                  </a:cubicBezTo>
                  <a:cubicBezTo>
                    <a:pt x="1301872" y="1731572"/>
                    <a:pt x="978784" y="1659944"/>
                    <a:pt x="702940" y="1597460"/>
                  </a:cubicBezTo>
                  <a:cubicBezTo>
                    <a:pt x="427096" y="1534976"/>
                    <a:pt x="126868" y="1365812"/>
                    <a:pt x="35428" y="1222556"/>
                  </a:cubicBezTo>
                  <a:cubicBezTo>
                    <a:pt x="-56012" y="1079300"/>
                    <a:pt x="46096" y="803456"/>
                    <a:pt x="154300" y="737924"/>
                  </a:cubicBezTo>
                  <a:cubicBezTo>
                    <a:pt x="262504" y="672392"/>
                    <a:pt x="545968" y="762308"/>
                    <a:pt x="684652" y="829364"/>
                  </a:cubicBezTo>
                  <a:cubicBezTo>
                    <a:pt x="823336" y="896420"/>
                    <a:pt x="727324" y="1172264"/>
                    <a:pt x="986404" y="1140260"/>
                  </a:cubicBezTo>
                  <a:cubicBezTo>
                    <a:pt x="1245484" y="1108256"/>
                    <a:pt x="2239132" y="637340"/>
                    <a:pt x="2239132" y="637340"/>
                  </a:cubicBezTo>
                  <a:cubicBezTo>
                    <a:pt x="2498212" y="533708"/>
                    <a:pt x="2461636" y="614480"/>
                    <a:pt x="2540884" y="518468"/>
                  </a:cubicBezTo>
                  <a:cubicBezTo>
                    <a:pt x="2620132" y="422456"/>
                    <a:pt x="2656708" y="148136"/>
                    <a:pt x="2714620" y="61268"/>
                  </a:cubicBezTo>
                  <a:cubicBezTo>
                    <a:pt x="2772532" y="-25600"/>
                    <a:pt x="2819776" y="4880"/>
                    <a:pt x="2906644" y="6404"/>
                  </a:cubicBezTo>
                  <a:close/>
                </a:path>
              </a:pathLst>
            </a:custGeom>
            <a:noFill/>
            <a:ln w="57150">
              <a:solidFill>
                <a:srgbClr val="73FB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utoShape 25">
              <a:extLst>
                <a:ext uri="{FF2B5EF4-FFF2-40B4-BE49-F238E27FC236}">
                  <a16:creationId xmlns:a16="http://schemas.microsoft.com/office/drawing/2014/main" id="{B000A212-EFD9-E141-9147-D40535CF2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4105" y="3785997"/>
              <a:ext cx="2074195" cy="578882"/>
            </a:xfrm>
            <a:prstGeom prst="wedgeRoundRectCallout">
              <a:avLst>
                <a:gd name="adj1" fmla="val -56046"/>
                <a:gd name="adj2" fmla="val -33379"/>
                <a:gd name="adj3" fmla="val 16667"/>
              </a:avLst>
            </a:prstGeom>
            <a:solidFill>
              <a:schemeClr val="bg1"/>
            </a:solidFill>
            <a:ln w="57150">
              <a:solidFill>
                <a:srgbClr val="73FBFD"/>
              </a:solidFill>
              <a:miter lim="800000"/>
              <a:headEnd/>
              <a:tailEnd/>
            </a:ln>
          </p:spPr>
          <p:txBody>
            <a:bodyPr wrap="square" rIns="0">
              <a:prstTxWarp prst="textNoShape">
                <a:avLst/>
              </a:prstTxWarp>
              <a:spAutoFit/>
            </a:bodyPr>
            <a:lstStyle/>
            <a:p>
              <a:pPr indent="-342900">
                <a:spcBef>
                  <a:spcPts val="0"/>
                </a:spcBef>
                <a:buClr>
                  <a:schemeClr val="tx2"/>
                </a:buClr>
                <a:buSzPct val="70000"/>
                <a:buFont typeface="Wingdings" charset="2"/>
                <a:buNone/>
              </a:pPr>
              <a:r>
                <a:rPr lang="en-US" sz="2800" dirty="0">
                  <a:latin typeface="Lucida Sans" panose="020B0602030504020204" pitchFamily="34" charset="77"/>
                </a:rPr>
                <a:t>Phase </a:t>
              </a:r>
              <a:r>
                <a:rPr lang="en-US" sz="2800" dirty="0" err="1">
                  <a:latin typeface="Lucida Sans" panose="020B0602030504020204" pitchFamily="34" charset="77"/>
                </a:rPr>
                <a:t>i</a:t>
              </a:r>
              <a:r>
                <a:rPr lang="en-US" sz="2800" dirty="0">
                  <a:latin typeface="Lucida Sans" panose="020B0602030504020204" pitchFamily="34" charset="77"/>
                </a:rPr>
                <a:t> + 1 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B4D85E-2589-014D-B72B-DBA5ED788BD5}"/>
              </a:ext>
            </a:extLst>
          </p:cNvPr>
          <p:cNvGrpSpPr/>
          <p:nvPr/>
        </p:nvGrpSpPr>
        <p:grpSpPr>
          <a:xfrm>
            <a:off x="2780995" y="3629830"/>
            <a:ext cx="3928946" cy="2562452"/>
            <a:chOff x="634695" y="3426630"/>
            <a:chExt cx="3928946" cy="2562452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BA4B3D4-EA3F-FD46-8FEF-2B07329976A9}"/>
                </a:ext>
              </a:extLst>
            </p:cNvPr>
            <p:cNvSpPr/>
            <p:nvPr/>
          </p:nvSpPr>
          <p:spPr>
            <a:xfrm>
              <a:off x="2042611" y="3426630"/>
              <a:ext cx="2521030" cy="2139672"/>
            </a:xfrm>
            <a:custGeom>
              <a:avLst/>
              <a:gdLst>
                <a:gd name="connsiteX0" fmla="*/ 2300789 w 2521030"/>
                <a:gd name="connsiteY0" fmla="*/ 1959186 h 2139672"/>
                <a:gd name="connsiteX1" fmla="*/ 2383085 w 2521030"/>
                <a:gd name="connsiteY1" fmla="*/ 1931754 h 2139672"/>
                <a:gd name="connsiteX2" fmla="*/ 2501957 w 2521030"/>
                <a:gd name="connsiteY2" fmla="*/ 1383114 h 2139672"/>
                <a:gd name="connsiteX3" fmla="*/ 1944173 w 2521030"/>
                <a:gd name="connsiteY3" fmla="*/ 1401402 h 2139672"/>
                <a:gd name="connsiteX4" fmla="*/ 938333 w 2521030"/>
                <a:gd name="connsiteY4" fmla="*/ 1383114 h 2139672"/>
                <a:gd name="connsiteX5" fmla="*/ 572573 w 2521030"/>
                <a:gd name="connsiteY5" fmla="*/ 112098 h 2139672"/>
                <a:gd name="connsiteX6" fmla="*/ 398837 w 2521030"/>
                <a:gd name="connsiteY6" fmla="*/ 102954 h 2139672"/>
                <a:gd name="connsiteX7" fmla="*/ 14789 w 2521030"/>
                <a:gd name="connsiteY7" fmla="*/ 459570 h 2139672"/>
                <a:gd name="connsiteX8" fmla="*/ 965765 w 2521030"/>
                <a:gd name="connsiteY8" fmla="*/ 2041482 h 2139672"/>
                <a:gd name="connsiteX9" fmla="*/ 2300789 w 2521030"/>
                <a:gd name="connsiteY9" fmla="*/ 1959186 h 213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1030" h="2139672">
                  <a:moveTo>
                    <a:pt x="2300789" y="1959186"/>
                  </a:moveTo>
                  <a:cubicBezTo>
                    <a:pt x="2537009" y="1940898"/>
                    <a:pt x="2349557" y="2027766"/>
                    <a:pt x="2383085" y="1931754"/>
                  </a:cubicBezTo>
                  <a:cubicBezTo>
                    <a:pt x="2416613" y="1835742"/>
                    <a:pt x="2575109" y="1471506"/>
                    <a:pt x="2501957" y="1383114"/>
                  </a:cubicBezTo>
                  <a:cubicBezTo>
                    <a:pt x="2428805" y="1294722"/>
                    <a:pt x="2204777" y="1401402"/>
                    <a:pt x="1944173" y="1401402"/>
                  </a:cubicBezTo>
                  <a:cubicBezTo>
                    <a:pt x="1683569" y="1401402"/>
                    <a:pt x="1166933" y="1597998"/>
                    <a:pt x="938333" y="1383114"/>
                  </a:cubicBezTo>
                  <a:cubicBezTo>
                    <a:pt x="709733" y="1168230"/>
                    <a:pt x="662489" y="325458"/>
                    <a:pt x="572573" y="112098"/>
                  </a:cubicBezTo>
                  <a:cubicBezTo>
                    <a:pt x="482657" y="-101262"/>
                    <a:pt x="491801" y="45042"/>
                    <a:pt x="398837" y="102954"/>
                  </a:cubicBezTo>
                  <a:cubicBezTo>
                    <a:pt x="305873" y="160866"/>
                    <a:pt x="-79699" y="136482"/>
                    <a:pt x="14789" y="459570"/>
                  </a:cubicBezTo>
                  <a:cubicBezTo>
                    <a:pt x="109277" y="782658"/>
                    <a:pt x="584765" y="1786974"/>
                    <a:pt x="965765" y="2041482"/>
                  </a:cubicBezTo>
                  <a:cubicBezTo>
                    <a:pt x="1346765" y="2295990"/>
                    <a:pt x="2064569" y="1977474"/>
                    <a:pt x="2300789" y="1959186"/>
                  </a:cubicBezTo>
                  <a:close/>
                </a:path>
              </a:pathLst>
            </a:cu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utoShape 25">
              <a:extLst>
                <a:ext uri="{FF2B5EF4-FFF2-40B4-BE49-F238E27FC236}">
                  <a16:creationId xmlns:a16="http://schemas.microsoft.com/office/drawing/2014/main" id="{5BD904AD-3F67-0E4A-872C-B24013E3B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695" y="5410200"/>
              <a:ext cx="2133818" cy="578882"/>
            </a:xfrm>
            <a:prstGeom prst="wedgeRoundRectCallout">
              <a:avLst>
                <a:gd name="adj1" fmla="val 37209"/>
                <a:gd name="adj2" fmla="val -102608"/>
                <a:gd name="adj3" fmla="val 16667"/>
              </a:avLst>
            </a:prstGeom>
            <a:solidFill>
              <a:schemeClr val="bg1"/>
            </a:solidFill>
            <a:ln w="44450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square" rIns="0">
              <a:prstTxWarp prst="textNoShape">
                <a:avLst/>
              </a:prstTxWarp>
              <a:spAutoFit/>
            </a:bodyPr>
            <a:lstStyle/>
            <a:p>
              <a:pPr indent="-342900">
                <a:spcBef>
                  <a:spcPts val="0"/>
                </a:spcBef>
                <a:buClr>
                  <a:schemeClr val="tx2"/>
                </a:buClr>
                <a:buSzPct val="70000"/>
                <a:buFont typeface="Wingdings" charset="2"/>
                <a:buNone/>
              </a:pPr>
              <a:r>
                <a:rPr lang="en-US" sz="2800" dirty="0">
                  <a:latin typeface="Lucida Sans" panose="020B0602030504020204" pitchFamily="34" charset="77"/>
                </a:rPr>
                <a:t>Phase </a:t>
              </a:r>
              <a:r>
                <a:rPr lang="en-US" sz="2800" dirty="0" err="1">
                  <a:latin typeface="Lucida Sans" panose="020B0602030504020204" pitchFamily="34" charset="77"/>
                </a:rPr>
                <a:t>i</a:t>
              </a:r>
              <a:r>
                <a:rPr lang="en-US" sz="2800" dirty="0">
                  <a:latin typeface="Lucida Sans" panose="020B0602030504020204" pitchFamily="34" charset="77"/>
                </a:rPr>
                <a:t> + 2 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62609E-EDD0-BA4C-B62E-07EEFD80D392}"/>
              </a:ext>
            </a:extLst>
          </p:cNvPr>
          <p:cNvCxnSpPr>
            <a:endCxn id="6" idx="1"/>
          </p:cNvCxnSpPr>
          <p:nvPr/>
        </p:nvCxnSpPr>
        <p:spPr>
          <a:xfrm flipV="1">
            <a:off x="4334002" y="3022600"/>
            <a:ext cx="784098" cy="134769"/>
          </a:xfrm>
          <a:prstGeom prst="line">
            <a:avLst/>
          </a:prstGeom>
          <a:ln w="698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DA442B-8126-F948-A9F0-DEFA328101BE}"/>
              </a:ext>
            </a:extLst>
          </p:cNvPr>
          <p:cNvCxnSpPr/>
          <p:nvPr/>
        </p:nvCxnSpPr>
        <p:spPr>
          <a:xfrm flipV="1">
            <a:off x="7304752" y="5493405"/>
            <a:ext cx="708948" cy="328481"/>
          </a:xfrm>
          <a:prstGeom prst="line">
            <a:avLst/>
          </a:prstGeom>
          <a:ln w="698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423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D8FB1B-0218-1441-9007-17AA27D54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0943" y="1444027"/>
            <a:ext cx="7738086" cy="54139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2B629-CE8E-2C42-AC9B-DD65FFCB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Cluster phases on their </a:t>
            </a:r>
            <a:r>
              <a:rPr lang="en-US" dirty="0" err="1"/>
              <a:t>spatio</a:t>
            </a:r>
            <a:r>
              <a:rPr lang="en-US" dirty="0"/>
              <a:t>-temporal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40FD4-1DF6-CD49-B86B-2466735C514D}"/>
              </a:ext>
            </a:extLst>
          </p:cNvPr>
          <p:cNvSpPr txBox="1"/>
          <p:nvPr/>
        </p:nvSpPr>
        <p:spPr>
          <a:xfrm>
            <a:off x="464447" y="2450996"/>
            <a:ext cx="5028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Distance function =</a:t>
            </a:r>
          </a:p>
          <a:p>
            <a:r>
              <a:rPr lang="en-US" sz="2800" dirty="0">
                <a:solidFill>
                  <a:srgbClr val="FF0000"/>
                </a:solidFill>
                <a:latin typeface="Lucida Sans" panose="020B0602030504020204" pitchFamily="34" charset="77"/>
              </a:rPr>
              <a:t>Dynamic Time Warping</a:t>
            </a:r>
          </a:p>
          <a:p>
            <a:endParaRPr lang="en-US" sz="2800" dirty="0">
              <a:latin typeface="Lucida Sans" panose="020B0602030504020204" pitchFamily="34" charset="77"/>
            </a:endParaRPr>
          </a:p>
          <a:p>
            <a:endParaRPr lang="en-US" sz="2800" dirty="0">
              <a:latin typeface="Lucida Sans" panose="020B0602030504020204" pitchFamily="34" charset="77"/>
            </a:endParaRPr>
          </a:p>
          <a:p>
            <a:r>
              <a:rPr lang="en-US" sz="2800" dirty="0">
                <a:latin typeface="Lucida Sans" panose="020B0602030504020204" pitchFamily="34" charset="77"/>
              </a:rPr>
              <a:t>Parameter =</a:t>
            </a:r>
          </a:p>
          <a:p>
            <a:r>
              <a:rPr lang="en-US" sz="2800" dirty="0">
                <a:solidFill>
                  <a:srgbClr val="FF0000"/>
                </a:solidFill>
                <a:latin typeface="Lucida Sans" panose="020B0602030504020204" pitchFamily="34" charset="77"/>
              </a:rPr>
              <a:t>How many clusters?</a:t>
            </a:r>
          </a:p>
        </p:txBody>
      </p:sp>
    </p:spTree>
    <p:extLst>
      <p:ext uri="{BB962C8B-B14F-4D97-AF65-F5344CB8AC3E}">
        <p14:creationId xmlns:p14="http://schemas.microsoft.com/office/powerpoint/2010/main" val="46330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B9A9-DBC3-394D-A7CB-EC4F078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Bob’s job</a:t>
            </a:r>
            <a:br>
              <a:rPr lang="en-US" dirty="0"/>
            </a:br>
            <a:r>
              <a:rPr lang="en-US" dirty="0"/>
              <a:t>looks like 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2AC92-A861-4045-A560-BC305E539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06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35D9A-0DE1-B441-9007-564095AF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665" y="1440166"/>
            <a:ext cx="7758289" cy="54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2B629-CE8E-2C42-AC9B-DD65FFCB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Cluster phases on their </a:t>
            </a:r>
            <a:r>
              <a:rPr lang="en-US" dirty="0" err="1"/>
              <a:t>spatio</a:t>
            </a:r>
            <a:r>
              <a:rPr lang="en-US" dirty="0"/>
              <a:t>-temporal component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2F0A0-E15C-714C-8A2A-EB3523E96F7B}"/>
              </a:ext>
            </a:extLst>
          </p:cNvPr>
          <p:cNvSpPr txBox="1"/>
          <p:nvPr/>
        </p:nvSpPr>
        <p:spPr>
          <a:xfrm>
            <a:off x="464447" y="2450996"/>
            <a:ext cx="5028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Distance function =</a:t>
            </a:r>
          </a:p>
          <a:p>
            <a:r>
              <a:rPr lang="en-US" sz="2800" dirty="0">
                <a:solidFill>
                  <a:srgbClr val="FF0000"/>
                </a:solidFill>
                <a:latin typeface="Lucida Sans" panose="020B0602030504020204" pitchFamily="34" charset="77"/>
              </a:rPr>
              <a:t>Dynamic Time Warping</a:t>
            </a:r>
          </a:p>
          <a:p>
            <a:endParaRPr lang="en-US" sz="2800" dirty="0">
              <a:latin typeface="Lucida Sans" panose="020B0602030504020204" pitchFamily="34" charset="77"/>
            </a:endParaRPr>
          </a:p>
          <a:p>
            <a:endParaRPr lang="en-US" sz="2800" dirty="0">
              <a:latin typeface="Lucida Sans" panose="020B0602030504020204" pitchFamily="34" charset="77"/>
            </a:endParaRPr>
          </a:p>
          <a:p>
            <a:r>
              <a:rPr lang="en-US" sz="2800" dirty="0">
                <a:latin typeface="Lucida Sans" panose="020B0602030504020204" pitchFamily="34" charset="77"/>
              </a:rPr>
              <a:t>Parameter =</a:t>
            </a:r>
          </a:p>
          <a:p>
            <a:r>
              <a:rPr lang="en-US" sz="2800" dirty="0">
                <a:solidFill>
                  <a:srgbClr val="FF0000"/>
                </a:solidFill>
                <a:latin typeface="Lucida Sans" panose="020B0602030504020204" pitchFamily="34" charset="77"/>
              </a:rPr>
              <a:t>How many clusters?</a:t>
            </a:r>
          </a:p>
        </p:txBody>
      </p:sp>
    </p:spTree>
    <p:extLst>
      <p:ext uri="{BB962C8B-B14F-4D97-AF65-F5344CB8AC3E}">
        <p14:creationId xmlns:p14="http://schemas.microsoft.com/office/powerpoint/2010/main" val="4270060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BEDF-9CC3-B249-9CD6-C36FE0CA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/>
              <a:t>Step 3: Rank clusters on user preference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DE604-B8D9-7541-9423-62C45D41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11" y="2427402"/>
            <a:ext cx="32512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A5889-6DFF-F649-9B1C-441568C6A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54" y="2427402"/>
            <a:ext cx="32512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83776-A504-1642-AB90-D1BFF2EBF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397" y="2427402"/>
            <a:ext cx="3251200" cy="325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779B2-863D-AB43-B933-C2AD14603887}"/>
              </a:ext>
            </a:extLst>
          </p:cNvPr>
          <p:cNvSpPr txBox="1"/>
          <p:nvPr/>
        </p:nvSpPr>
        <p:spPr>
          <a:xfrm>
            <a:off x="1546578" y="5793799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Soccer coach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8C91C-E7AD-7343-9C99-9080228C2360}"/>
              </a:ext>
            </a:extLst>
          </p:cNvPr>
          <p:cNvSpPr txBox="1"/>
          <p:nvPr/>
        </p:nvSpPr>
        <p:spPr>
          <a:xfrm>
            <a:off x="4731454" y="5793798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Journalist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702D7-90BA-2B46-8E99-55893C3B1CF7}"/>
              </a:ext>
            </a:extLst>
          </p:cNvPr>
          <p:cNvSpPr txBox="1"/>
          <p:nvPr/>
        </p:nvSpPr>
        <p:spPr>
          <a:xfrm>
            <a:off x="8612012" y="5793798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Opposing player</a:t>
            </a:r>
          </a:p>
        </p:txBody>
      </p:sp>
    </p:spTree>
    <p:extLst>
      <p:ext uri="{BB962C8B-B14F-4D97-AF65-F5344CB8AC3E}">
        <p14:creationId xmlns:p14="http://schemas.microsoft.com/office/powerpoint/2010/main" val="2603940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BEDF-9CC3-B249-9CD6-C36FE0CA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/>
              <a:t>Step 3: Rank clusters on user preference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DE604-B8D9-7541-9423-62C45D41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11" y="2427402"/>
            <a:ext cx="32512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A5889-6DFF-F649-9B1C-441568C6A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54" y="2427402"/>
            <a:ext cx="32512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83776-A504-1642-AB90-D1BFF2EBF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397" y="2427402"/>
            <a:ext cx="3251200" cy="325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779B2-863D-AB43-B933-C2AD14603887}"/>
              </a:ext>
            </a:extLst>
          </p:cNvPr>
          <p:cNvSpPr txBox="1"/>
          <p:nvPr/>
        </p:nvSpPr>
        <p:spPr>
          <a:xfrm>
            <a:off x="1546578" y="5793799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Soccer coach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8C91C-E7AD-7343-9C99-9080228C2360}"/>
              </a:ext>
            </a:extLst>
          </p:cNvPr>
          <p:cNvSpPr txBox="1"/>
          <p:nvPr/>
        </p:nvSpPr>
        <p:spPr>
          <a:xfrm>
            <a:off x="4731454" y="5793798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Journalist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702D7-90BA-2B46-8E99-55893C3B1CF7}"/>
              </a:ext>
            </a:extLst>
          </p:cNvPr>
          <p:cNvSpPr txBox="1"/>
          <p:nvPr/>
        </p:nvSpPr>
        <p:spPr>
          <a:xfrm>
            <a:off x="8612012" y="5793798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Opposing player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76C046E-C316-D246-A500-C37C3BCB7624}"/>
              </a:ext>
            </a:extLst>
          </p:cNvPr>
          <p:cNvSpPr/>
          <p:nvPr/>
        </p:nvSpPr>
        <p:spPr>
          <a:xfrm>
            <a:off x="884768" y="1500626"/>
            <a:ext cx="3261321" cy="932973"/>
          </a:xfrm>
          <a:prstGeom prst="wedgeRoundRectCallout">
            <a:avLst>
              <a:gd name="adj1" fmla="val -13120"/>
              <a:gd name="adj2" fmla="val 8755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Lots of shots!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BB4B31B-8D0A-C541-9CBD-EB27F5777515}"/>
              </a:ext>
            </a:extLst>
          </p:cNvPr>
          <p:cNvSpPr/>
          <p:nvPr/>
        </p:nvSpPr>
        <p:spPr>
          <a:xfrm>
            <a:off x="4718510" y="1506352"/>
            <a:ext cx="3261321" cy="890282"/>
          </a:xfrm>
          <a:prstGeom prst="wedgeRoundRectCallout">
            <a:avLst>
              <a:gd name="adj1" fmla="val -13120"/>
              <a:gd name="adj2" fmla="val 8755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Unique phases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ADDC33C-D94B-F641-B995-9AA18A14368D}"/>
              </a:ext>
            </a:extLst>
          </p:cNvPr>
          <p:cNvSpPr/>
          <p:nvPr/>
        </p:nvSpPr>
        <p:spPr>
          <a:xfrm>
            <a:off x="8295921" y="1503798"/>
            <a:ext cx="3579989" cy="887110"/>
          </a:xfrm>
          <a:prstGeom prst="wedgeRoundRectCallout">
            <a:avLst>
              <a:gd name="adj1" fmla="val -13120"/>
              <a:gd name="adj2" fmla="val 8755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Frequent phases</a:t>
            </a:r>
          </a:p>
        </p:txBody>
      </p:sp>
    </p:spTree>
    <p:extLst>
      <p:ext uri="{BB962C8B-B14F-4D97-AF65-F5344CB8AC3E}">
        <p14:creationId xmlns:p14="http://schemas.microsoft.com/office/powerpoint/2010/main" val="3086141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3EAE-81E4-B446-82C1-02E0965AE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74778" cy="1325563"/>
          </a:xfrm>
        </p:spPr>
        <p:txBody>
          <a:bodyPr/>
          <a:lstStyle/>
          <a:p>
            <a:r>
              <a:rPr lang="en-US" dirty="0"/>
              <a:t>Step 3: Rank clusters on user preference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54B99-BAB9-7342-98B2-68DB838F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1818"/>
          <a:stretch/>
        </p:blipFill>
        <p:spPr>
          <a:xfrm>
            <a:off x="4542247" y="1717589"/>
            <a:ext cx="7245712" cy="46063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E51EB-8229-844D-963B-DAB056C0EFF6}"/>
              </a:ext>
            </a:extLst>
          </p:cNvPr>
          <p:cNvSpPr txBox="1"/>
          <p:nvPr/>
        </p:nvSpPr>
        <p:spPr>
          <a:xfrm>
            <a:off x="5636961" y="1540133"/>
            <a:ext cx="5403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ucida Sans" panose="020B0602030504020204" pitchFamily="34" charset="77"/>
              </a:rPr>
              <a:t>9 clusters with most 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0FFFA-A0EC-D741-A661-73EC6733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511" y="2427402"/>
            <a:ext cx="3251200" cy="32512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DCB2EA7-D9E7-AF44-B303-7BCF5C7C689F}"/>
              </a:ext>
            </a:extLst>
          </p:cNvPr>
          <p:cNvSpPr/>
          <p:nvPr/>
        </p:nvSpPr>
        <p:spPr>
          <a:xfrm>
            <a:off x="884768" y="1500626"/>
            <a:ext cx="3261321" cy="932973"/>
          </a:xfrm>
          <a:prstGeom prst="wedgeRoundRectCallout">
            <a:avLst>
              <a:gd name="adj1" fmla="val -13120"/>
              <a:gd name="adj2" fmla="val 8755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Lots of shots!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868DF-D022-194A-B408-9E27A326584C}"/>
              </a:ext>
            </a:extLst>
          </p:cNvPr>
          <p:cNvSpPr txBox="1"/>
          <p:nvPr/>
        </p:nvSpPr>
        <p:spPr>
          <a:xfrm>
            <a:off x="1546578" y="5793799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Soccer coach</a:t>
            </a:r>
          </a:p>
        </p:txBody>
      </p:sp>
    </p:spTree>
    <p:extLst>
      <p:ext uri="{BB962C8B-B14F-4D97-AF65-F5344CB8AC3E}">
        <p14:creationId xmlns:p14="http://schemas.microsoft.com/office/powerpoint/2010/main" val="2885257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0397-99CA-D148-9BD1-F2F04F64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2600" cy="1325563"/>
          </a:xfrm>
        </p:spPr>
        <p:txBody>
          <a:bodyPr>
            <a:normAutofit/>
          </a:bodyPr>
          <a:lstStyle/>
          <a:p>
            <a:r>
              <a:rPr lang="en-GB" dirty="0"/>
              <a:t>Step 4: Mine each cluster for</a:t>
            </a:r>
            <a:br>
              <a:rPr lang="en-GB" dirty="0"/>
            </a:br>
            <a:r>
              <a:rPr lang="en-GB" dirty="0"/>
              <a:t>frequent sequential patterns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D9CF7-094A-984B-9CF8-2ED64F13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48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Sequential pattern mining algorithms (e.g. CM-SPADE)</a:t>
            </a:r>
          </a:p>
          <a:p>
            <a:pPr marL="0" indent="0">
              <a:buNone/>
            </a:pPr>
            <a:r>
              <a:rPr lang="en-US" dirty="0"/>
              <a:t>work on sequences of </a:t>
            </a:r>
            <a:r>
              <a:rPr lang="en-US" dirty="0" err="1"/>
              <a:t>itemsets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913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0397-99CA-D148-9BD1-F2F04F64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2600" cy="1325563"/>
          </a:xfrm>
        </p:spPr>
        <p:txBody>
          <a:bodyPr>
            <a:normAutofit/>
          </a:bodyPr>
          <a:lstStyle/>
          <a:p>
            <a:r>
              <a:rPr lang="en-GB" dirty="0"/>
              <a:t>Step 4: Mine each cluster for</a:t>
            </a:r>
            <a:br>
              <a:rPr lang="en-GB" dirty="0"/>
            </a:br>
            <a:r>
              <a:rPr lang="en-GB" dirty="0"/>
              <a:t>frequent sequential patterns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D9CF7-094A-984B-9CF8-2ED64F13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48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Sequential pattern mining algorithms (e.g. CM-SPADE)</a:t>
            </a:r>
          </a:p>
          <a:p>
            <a:pPr marL="0" indent="0">
              <a:buNone/>
            </a:pPr>
            <a:r>
              <a:rPr lang="en-US" dirty="0"/>
              <a:t>work on sequences of </a:t>
            </a:r>
            <a:r>
              <a:rPr lang="en-US" dirty="0" err="1"/>
              <a:t>itemsets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How to convert a soccer event to an itemset?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76707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0397-99CA-D148-9BD1-F2F04F64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2600" cy="1325563"/>
          </a:xfrm>
        </p:spPr>
        <p:txBody>
          <a:bodyPr>
            <a:normAutofit/>
          </a:bodyPr>
          <a:lstStyle/>
          <a:p>
            <a:r>
              <a:rPr lang="en-GB" dirty="0"/>
              <a:t>Step 4: Mine each cluster for</a:t>
            </a:r>
            <a:br>
              <a:rPr lang="en-GB" dirty="0"/>
            </a:br>
            <a:r>
              <a:rPr lang="en-GB" dirty="0"/>
              <a:t>frequent sequential patterns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D9CF7-094A-984B-9CF8-2ED64F13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48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Sequential pattern mining algorithms (e.g. CM-SPADE)</a:t>
            </a:r>
          </a:p>
          <a:p>
            <a:pPr marL="0" indent="0">
              <a:buNone/>
            </a:pPr>
            <a:r>
              <a:rPr lang="en-US" dirty="0"/>
              <a:t>work on sequences of </a:t>
            </a:r>
            <a:r>
              <a:rPr lang="en-US" dirty="0" err="1"/>
              <a:t>itemsets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How to convert a soccer event to an itemset?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q1: What information to consider? </a:t>
            </a:r>
            <a:br>
              <a:rPr lang="en-US" dirty="0"/>
            </a:br>
            <a:r>
              <a:rPr lang="en-US" dirty="0"/>
              <a:t>		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Player/Event type/Location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D6FD12C-E631-0446-9A97-F2ABA06E8B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2557" y="3981236"/>
            <a:ext cx="698640" cy="585626"/>
          </a:xfrm>
          <a:prstGeom prst="bentConnector3">
            <a:avLst>
              <a:gd name="adj1" fmla="val 10147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172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0397-99CA-D148-9BD1-F2F04F64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2600" cy="1325563"/>
          </a:xfrm>
        </p:spPr>
        <p:txBody>
          <a:bodyPr>
            <a:normAutofit/>
          </a:bodyPr>
          <a:lstStyle/>
          <a:p>
            <a:r>
              <a:rPr lang="en-GB" dirty="0"/>
              <a:t>Step 4: Mine each cluster for</a:t>
            </a:r>
            <a:br>
              <a:rPr lang="en-GB" dirty="0"/>
            </a:br>
            <a:r>
              <a:rPr lang="en-GB" dirty="0"/>
              <a:t>frequent sequential patterns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D9CF7-094A-984B-9CF8-2ED64F13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48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Sequential pattern mining algorithms (e.g. CM-SPADE)</a:t>
            </a:r>
          </a:p>
          <a:p>
            <a:pPr marL="0" indent="0">
              <a:buNone/>
            </a:pPr>
            <a:r>
              <a:rPr lang="en-US" dirty="0"/>
              <a:t>work on sequences of </a:t>
            </a:r>
            <a:r>
              <a:rPr lang="en-US" dirty="0" err="1"/>
              <a:t>itemsets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How to convert a soccer event to an itemset?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q1: What information to consider? </a:t>
            </a:r>
            <a:br>
              <a:rPr lang="en-US" dirty="0"/>
            </a:br>
            <a:r>
              <a:rPr lang="en-US" dirty="0"/>
              <a:t>		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Player/Event type/Location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dirty="0"/>
              <a:t>q2: How to encode this information?</a:t>
            </a:r>
            <a:br>
              <a:rPr lang="en-US" dirty="0"/>
            </a:br>
            <a:r>
              <a:rPr lang="en-US" dirty="0"/>
              <a:t>		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Discretization? Hierarchy?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D6FD12C-E631-0446-9A97-F2ABA06E8B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2557" y="3970962"/>
            <a:ext cx="698640" cy="585626"/>
          </a:xfrm>
          <a:prstGeom prst="bentConnector3">
            <a:avLst>
              <a:gd name="adj1" fmla="val 10147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F13879C1-CA35-5D42-8312-C6F0962D43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5082" y="4438437"/>
            <a:ext cx="1633588" cy="585628"/>
          </a:xfrm>
          <a:prstGeom prst="bentConnector3">
            <a:avLst>
              <a:gd name="adj1" fmla="val 10031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0397-99CA-D148-9BD1-F2F04F64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2600" cy="1325563"/>
          </a:xfrm>
        </p:spPr>
        <p:txBody>
          <a:bodyPr>
            <a:normAutofit/>
          </a:bodyPr>
          <a:lstStyle/>
          <a:p>
            <a:r>
              <a:rPr lang="en-GB" dirty="0"/>
              <a:t>Step 4: Mine each cluster for</a:t>
            </a:r>
            <a:br>
              <a:rPr lang="en-GB" dirty="0"/>
            </a:br>
            <a:r>
              <a:rPr lang="en-GB" dirty="0"/>
              <a:t>frequent sequential patterns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CB5F6-8E69-E84B-8559-76EDB7E8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01" y="1534417"/>
            <a:ext cx="7315200" cy="51181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56E9C3-2C56-214C-9EBC-D88B5D9EC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05103"/>
            <a:ext cx="52030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Location discretization based on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981826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01032C-3484-3146-9ED9-787F66D6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822" y="2379054"/>
            <a:ext cx="6464502" cy="4525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E0397-99CA-D148-9BD1-F2F04F64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2600" cy="1325563"/>
          </a:xfrm>
        </p:spPr>
        <p:txBody>
          <a:bodyPr>
            <a:normAutofit/>
          </a:bodyPr>
          <a:lstStyle/>
          <a:p>
            <a:r>
              <a:rPr lang="en-GB" dirty="0"/>
              <a:t>Step 4: Mine each cluster for</a:t>
            </a:r>
            <a:br>
              <a:rPr lang="en-GB" dirty="0"/>
            </a:br>
            <a:r>
              <a:rPr lang="en-GB" dirty="0"/>
              <a:t>frequent sequential patterns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A564D-3E01-B44E-9820-7117AB4B28F4}"/>
              </a:ext>
            </a:extLst>
          </p:cNvPr>
          <p:cNvSpPr txBox="1"/>
          <p:nvPr/>
        </p:nvSpPr>
        <p:spPr>
          <a:xfrm>
            <a:off x="5531555" y="2838359"/>
            <a:ext cx="69426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Interception AT the right flank </a:t>
            </a:r>
          </a:p>
          <a:p>
            <a:pPr marL="342900" indent="-342900">
              <a:buAutoNum type="arabicPeriod"/>
            </a:pPr>
            <a:r>
              <a:rPr lang="en-US" sz="2400" dirty="0"/>
              <a:t>Ball recovery AT the right flank</a:t>
            </a:r>
          </a:p>
          <a:p>
            <a:pPr marL="342900" indent="-342900">
              <a:buAutoNum type="arabicPeriod"/>
            </a:pPr>
            <a:r>
              <a:rPr lang="en-US" sz="2400" dirty="0"/>
              <a:t>A pass FROM the right flank TO the right flank </a:t>
            </a:r>
          </a:p>
          <a:p>
            <a:pPr marL="342900" indent="-342900">
              <a:buAutoNum type="arabicPeriod"/>
            </a:pPr>
            <a:r>
              <a:rPr lang="en-US" sz="2400" dirty="0"/>
              <a:t>A pass FROM the right flank TO the midfield </a:t>
            </a:r>
          </a:p>
          <a:p>
            <a:pPr marL="342900" indent="-342900">
              <a:buAutoNum type="arabicPeriod"/>
            </a:pPr>
            <a:r>
              <a:rPr lang="en-US" sz="2400" dirty="0"/>
              <a:t>A pass FROM the midfield TO the midfield</a:t>
            </a:r>
          </a:p>
          <a:p>
            <a:pPr marL="342900" indent="-342900">
              <a:buAutoNum type="arabicPeriod"/>
            </a:pPr>
            <a:r>
              <a:rPr lang="en-US" sz="2400" dirty="0"/>
              <a:t>A pass OR long ball FROM the midfield TO the box</a:t>
            </a:r>
          </a:p>
          <a:p>
            <a:pPr marL="342900" indent="-342900">
              <a:buAutoNum type="arabicPeriod"/>
            </a:pPr>
            <a:r>
              <a:rPr lang="en-US" sz="2400" dirty="0"/>
              <a:t>A pass FROM the box TO the box</a:t>
            </a:r>
          </a:p>
          <a:p>
            <a:pPr marL="342900" indent="-342900">
              <a:buAutoNum type="arabicPeriod"/>
            </a:pPr>
            <a:r>
              <a:rPr lang="en-US" sz="2400" dirty="0"/>
              <a:t>Attempt saved AT the box</a:t>
            </a:r>
          </a:p>
          <a:p>
            <a:pPr marL="342900" indent="-342900">
              <a:buAutoNum type="arabicPeriod"/>
            </a:pPr>
            <a:r>
              <a:rPr lang="en-US" sz="2400" dirty="0"/>
              <a:t>Shot AT box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AF4BC-D970-3047-9A2E-7E8535474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76" y="1903341"/>
            <a:ext cx="52030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40677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57D8D-3923-614C-BAA8-AC9BB52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0" y="2925763"/>
            <a:ext cx="32512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9C7CD-DBFC-7B46-B76A-2169DA4B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2925763"/>
            <a:ext cx="3251200" cy="32512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A89CFE9-FF1A-E44C-99CF-4D82838B8504}"/>
              </a:ext>
            </a:extLst>
          </p:cNvPr>
          <p:cNvSpPr/>
          <p:nvPr/>
        </p:nvSpPr>
        <p:spPr>
          <a:xfrm>
            <a:off x="2316480" y="804672"/>
            <a:ext cx="8534400" cy="1219200"/>
          </a:xfrm>
          <a:prstGeom prst="wedgeRoundRectCallout">
            <a:avLst>
              <a:gd name="adj1" fmla="val 30799"/>
              <a:gd name="adj2" fmla="val 11667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We are playing Manchester City next week, </a:t>
            </a:r>
          </a:p>
          <a:p>
            <a:pPr algn="ctr"/>
            <a:r>
              <a:rPr lang="en-US" sz="2800" dirty="0">
                <a:latin typeface="Lucida Sans" panose="020B0602030504020204" pitchFamily="34" charset="77"/>
              </a:rPr>
              <a:t>I need a summary of their tactics in 3 days! </a:t>
            </a:r>
          </a:p>
        </p:txBody>
      </p:sp>
    </p:spTree>
    <p:extLst>
      <p:ext uri="{BB962C8B-B14F-4D97-AF65-F5344CB8AC3E}">
        <p14:creationId xmlns:p14="http://schemas.microsoft.com/office/powerpoint/2010/main" val="1932044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0397-99CA-D148-9BD1-F2F04F64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2600" cy="1325563"/>
          </a:xfrm>
        </p:spPr>
        <p:txBody>
          <a:bodyPr>
            <a:normAutofit/>
          </a:bodyPr>
          <a:lstStyle/>
          <a:p>
            <a:r>
              <a:rPr lang="en-GB" dirty="0"/>
              <a:t>Step 4: Mine each cluster for</a:t>
            </a:r>
            <a:br>
              <a:rPr lang="en-GB" dirty="0"/>
            </a:br>
            <a:r>
              <a:rPr lang="en-GB" dirty="0"/>
              <a:t>frequent sequential patterns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A564D-3E01-B44E-9820-7117AB4B28F4}"/>
              </a:ext>
            </a:extLst>
          </p:cNvPr>
          <p:cNvSpPr txBox="1"/>
          <p:nvPr/>
        </p:nvSpPr>
        <p:spPr>
          <a:xfrm>
            <a:off x="5978674" y="3371856"/>
            <a:ext cx="6942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</a:rPr>
              <a:t>Ball recovery AT the right flank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A pass FROM the right flank TO the midfield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A long ball FROM the midfield TO the box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rgbClr val="FF0000"/>
                </a:solidFill>
                <a:highlight>
                  <a:srgbClr val="73FBFD"/>
                </a:highlight>
              </a:rPr>
              <a:t>Shot AT the box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2B94737-1957-884B-A857-C91BFCADFA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2" y="2833360"/>
            <a:ext cx="5189279" cy="32489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2E7BD9-FFB5-744D-931D-B010F8F29D25}"/>
              </a:ext>
            </a:extLst>
          </p:cNvPr>
          <p:cNvSpPr/>
          <p:nvPr/>
        </p:nvSpPr>
        <p:spPr>
          <a:xfrm>
            <a:off x="2673448" y="5346104"/>
            <a:ext cx="382673" cy="340700"/>
          </a:xfrm>
          <a:prstGeom prst="rect">
            <a:avLst/>
          </a:prstGeom>
          <a:solidFill>
            <a:srgbClr val="EA3FF7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00FF"/>
              </a:highlight>
            </a:endParaRPr>
          </a:p>
        </p:txBody>
      </p:sp>
      <p:sp>
        <p:nvSpPr>
          <p:cNvPr id="10" name="Arrow: Up 6">
            <a:extLst>
              <a:ext uri="{FF2B5EF4-FFF2-40B4-BE49-F238E27FC236}">
                <a16:creationId xmlns:a16="http://schemas.microsoft.com/office/drawing/2014/main" id="{360D6BCC-611B-4947-B134-906005055FD7}"/>
              </a:ext>
            </a:extLst>
          </p:cNvPr>
          <p:cNvSpPr/>
          <p:nvPr/>
        </p:nvSpPr>
        <p:spPr>
          <a:xfrm rot="616700">
            <a:off x="2720914" y="4446132"/>
            <a:ext cx="388213" cy="765458"/>
          </a:xfrm>
          <a:prstGeom prst="upArrow">
            <a:avLst>
              <a:gd name="adj1" fmla="val 46244"/>
              <a:gd name="adj2" fmla="val 5939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Up 9">
            <a:extLst>
              <a:ext uri="{FF2B5EF4-FFF2-40B4-BE49-F238E27FC236}">
                <a16:creationId xmlns:a16="http://schemas.microsoft.com/office/drawing/2014/main" id="{2282A584-3470-8A4D-B798-6DE14BA66B85}"/>
              </a:ext>
            </a:extLst>
          </p:cNvPr>
          <p:cNvSpPr/>
          <p:nvPr/>
        </p:nvSpPr>
        <p:spPr>
          <a:xfrm rot="4933769">
            <a:off x="3549274" y="3587662"/>
            <a:ext cx="388213" cy="1395654"/>
          </a:xfrm>
          <a:prstGeom prst="upArrow">
            <a:avLst>
              <a:gd name="adj1" fmla="val 46468"/>
              <a:gd name="adj2" fmla="val 5939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6234F1-96E3-7148-A695-54BB8588B1BB}"/>
              </a:ext>
            </a:extLst>
          </p:cNvPr>
          <p:cNvSpPr/>
          <p:nvPr/>
        </p:nvSpPr>
        <p:spPr>
          <a:xfrm rot="6915780">
            <a:off x="4625157" y="4007088"/>
            <a:ext cx="380983" cy="668838"/>
          </a:xfrm>
          <a:prstGeom prst="upArrow">
            <a:avLst>
              <a:gd name="adj1" fmla="val 46244"/>
              <a:gd name="adj2" fmla="val 59393"/>
            </a:avLst>
          </a:prstGeom>
          <a:solidFill>
            <a:srgbClr val="73FB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3FBFD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1F0F6C-5698-424B-B10E-ED5083C7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76" y="1903341"/>
            <a:ext cx="52030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483826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9E36-E827-784B-97EB-E5D53D1A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760201" cy="1325563"/>
          </a:xfrm>
        </p:spPr>
        <p:txBody>
          <a:bodyPr/>
          <a:lstStyle/>
          <a:p>
            <a:r>
              <a:rPr lang="en-US" dirty="0"/>
              <a:t>Step 5: Rank patterns on user preference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5F36F-E50F-0749-A117-17C5BD47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11" y="2427402"/>
            <a:ext cx="3251200" cy="325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C7240-AD7D-D24E-A8F5-5C61EDD6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54" y="2427402"/>
            <a:ext cx="3251200" cy="325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43BE5E-1CE5-B348-9BCA-A3F756F2C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397" y="2427402"/>
            <a:ext cx="3251200" cy="325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0CABBA-3B1E-2E4B-A14F-5ADDD9B1A073}"/>
              </a:ext>
            </a:extLst>
          </p:cNvPr>
          <p:cNvSpPr txBox="1"/>
          <p:nvPr/>
        </p:nvSpPr>
        <p:spPr>
          <a:xfrm>
            <a:off x="1546578" y="5793799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Soccer coach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F62D8-5B67-8044-852D-6D309F6AF80C}"/>
              </a:ext>
            </a:extLst>
          </p:cNvPr>
          <p:cNvSpPr txBox="1"/>
          <p:nvPr/>
        </p:nvSpPr>
        <p:spPr>
          <a:xfrm>
            <a:off x="4731454" y="5793798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Journalist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88A5FB-6A27-B042-8709-492E5A580D91}"/>
              </a:ext>
            </a:extLst>
          </p:cNvPr>
          <p:cNvSpPr txBox="1"/>
          <p:nvPr/>
        </p:nvSpPr>
        <p:spPr>
          <a:xfrm>
            <a:off x="8612012" y="5793798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Opposing player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293FD25-C320-C64E-99DC-83F762E7F0F4}"/>
              </a:ext>
            </a:extLst>
          </p:cNvPr>
          <p:cNvSpPr/>
          <p:nvPr/>
        </p:nvSpPr>
        <p:spPr>
          <a:xfrm>
            <a:off x="1546578" y="1480866"/>
            <a:ext cx="2279672" cy="932973"/>
          </a:xfrm>
          <a:prstGeom prst="wedgeRoundRectCallout">
            <a:avLst>
              <a:gd name="adj1" fmla="val -13120"/>
              <a:gd name="adj2" fmla="val 8755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Shots!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8D6433FB-989A-DA44-92B2-3C988ADA5806}"/>
              </a:ext>
            </a:extLst>
          </p:cNvPr>
          <p:cNvSpPr/>
          <p:nvPr/>
        </p:nvSpPr>
        <p:spPr>
          <a:xfrm>
            <a:off x="4718510" y="1506352"/>
            <a:ext cx="3261321" cy="890282"/>
          </a:xfrm>
          <a:prstGeom prst="wedgeRoundRectCallout">
            <a:avLst>
              <a:gd name="adj1" fmla="val -13120"/>
              <a:gd name="adj2" fmla="val 8755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Unique patterns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29EEC8E-4FA4-BE4A-B217-6B243635345F}"/>
              </a:ext>
            </a:extLst>
          </p:cNvPr>
          <p:cNvSpPr/>
          <p:nvPr/>
        </p:nvSpPr>
        <p:spPr>
          <a:xfrm>
            <a:off x="8295921" y="1503798"/>
            <a:ext cx="3579989" cy="887110"/>
          </a:xfrm>
          <a:prstGeom prst="wedgeRoundRectCallout">
            <a:avLst>
              <a:gd name="adj1" fmla="val -13120"/>
              <a:gd name="adj2" fmla="val 8755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Frequent patterns</a:t>
            </a:r>
          </a:p>
        </p:txBody>
      </p:sp>
    </p:spTree>
    <p:extLst>
      <p:ext uri="{BB962C8B-B14F-4D97-AF65-F5344CB8AC3E}">
        <p14:creationId xmlns:p14="http://schemas.microsoft.com/office/powerpoint/2010/main" val="2410701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9E36-E827-784B-97EB-E5D53D1A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760201" cy="1325563"/>
          </a:xfrm>
        </p:spPr>
        <p:txBody>
          <a:bodyPr/>
          <a:lstStyle/>
          <a:p>
            <a:r>
              <a:rPr lang="en-US" dirty="0"/>
              <a:t>Step 5: Rank patterns on user preference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5F36F-E50F-0749-A117-17C5BD47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178" y="2063448"/>
            <a:ext cx="1217900" cy="121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0CABBA-3B1E-2E4B-A14F-5ADDD9B1A073}"/>
              </a:ext>
            </a:extLst>
          </p:cNvPr>
          <p:cNvSpPr txBox="1"/>
          <p:nvPr/>
        </p:nvSpPr>
        <p:spPr>
          <a:xfrm>
            <a:off x="1103126" y="3312886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Soccer coach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293FD25-C320-C64E-99DC-83F762E7F0F4}"/>
              </a:ext>
            </a:extLst>
          </p:cNvPr>
          <p:cNvSpPr/>
          <p:nvPr/>
        </p:nvSpPr>
        <p:spPr>
          <a:xfrm>
            <a:off x="1392465" y="1581223"/>
            <a:ext cx="1561672" cy="450687"/>
          </a:xfrm>
          <a:prstGeom prst="wedgeRoundRectCallout">
            <a:avLst>
              <a:gd name="adj1" fmla="val -13120"/>
              <a:gd name="adj2" fmla="val 8755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Shots!</a:t>
            </a:r>
          </a:p>
        </p:txBody>
      </p:sp>
    </p:spTree>
    <p:extLst>
      <p:ext uri="{BB962C8B-B14F-4D97-AF65-F5344CB8AC3E}">
        <p14:creationId xmlns:p14="http://schemas.microsoft.com/office/powerpoint/2010/main" val="3940862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9E36-E827-784B-97EB-E5D53D1A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760201" cy="1325563"/>
          </a:xfrm>
        </p:spPr>
        <p:txBody>
          <a:bodyPr/>
          <a:lstStyle/>
          <a:p>
            <a:r>
              <a:rPr lang="en-US" dirty="0"/>
              <a:t>Step 5: Rank patterns on user preference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5F36F-E50F-0749-A117-17C5BD47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178" y="2063448"/>
            <a:ext cx="1217900" cy="121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0CABBA-3B1E-2E4B-A14F-5ADDD9B1A073}"/>
              </a:ext>
            </a:extLst>
          </p:cNvPr>
          <p:cNvSpPr txBox="1"/>
          <p:nvPr/>
        </p:nvSpPr>
        <p:spPr>
          <a:xfrm>
            <a:off x="1103126" y="3312886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Soccer coach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293FD25-C320-C64E-99DC-83F762E7F0F4}"/>
              </a:ext>
            </a:extLst>
          </p:cNvPr>
          <p:cNvSpPr/>
          <p:nvPr/>
        </p:nvSpPr>
        <p:spPr>
          <a:xfrm>
            <a:off x="1392465" y="1581223"/>
            <a:ext cx="1561672" cy="450687"/>
          </a:xfrm>
          <a:prstGeom prst="wedgeRoundRectCallout">
            <a:avLst>
              <a:gd name="adj1" fmla="val -13120"/>
              <a:gd name="adj2" fmla="val 8755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Shots!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76FC2E6-101A-9D4A-8BFE-BB8A7C06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0785"/>
            <a:ext cx="10515600" cy="164617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ball_recovery</a:t>
            </a:r>
            <a:r>
              <a:rPr lang="en-US" baseline="-25000" dirty="0"/>
              <a:t> </a:t>
            </a:r>
            <a:r>
              <a:rPr lang="en-US" dirty="0"/>
              <a:t>= 1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pass</a:t>
            </a:r>
            <a:r>
              <a:rPr lang="en-US" dirty="0"/>
              <a:t> = 0.5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shot</a:t>
            </a:r>
            <a:r>
              <a:rPr lang="en-US" dirty="0"/>
              <a:t> =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71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9E36-E827-784B-97EB-E5D53D1A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760201" cy="1325563"/>
          </a:xfrm>
        </p:spPr>
        <p:txBody>
          <a:bodyPr/>
          <a:lstStyle/>
          <a:p>
            <a:r>
              <a:rPr lang="en-US" dirty="0"/>
              <a:t>Step 5: Rank patterns on user preference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5F36F-E50F-0749-A117-17C5BD47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178" y="2063448"/>
            <a:ext cx="1217900" cy="121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0CABBA-3B1E-2E4B-A14F-5ADDD9B1A073}"/>
              </a:ext>
            </a:extLst>
          </p:cNvPr>
          <p:cNvSpPr txBox="1"/>
          <p:nvPr/>
        </p:nvSpPr>
        <p:spPr>
          <a:xfrm>
            <a:off x="1103126" y="3312886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Soccer coach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293FD25-C320-C64E-99DC-83F762E7F0F4}"/>
              </a:ext>
            </a:extLst>
          </p:cNvPr>
          <p:cNvSpPr/>
          <p:nvPr/>
        </p:nvSpPr>
        <p:spPr>
          <a:xfrm>
            <a:off x="1392465" y="1581223"/>
            <a:ext cx="1561672" cy="450687"/>
          </a:xfrm>
          <a:prstGeom prst="wedgeRoundRectCallout">
            <a:avLst>
              <a:gd name="adj1" fmla="val -13120"/>
              <a:gd name="adj2" fmla="val 8755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Shots!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D7406-9626-3F42-B418-E0E06DBA8462}"/>
              </a:ext>
            </a:extLst>
          </p:cNvPr>
          <p:cNvSpPr txBox="1"/>
          <p:nvPr/>
        </p:nvSpPr>
        <p:spPr>
          <a:xfrm>
            <a:off x="5779911" y="1825625"/>
            <a:ext cx="6942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</a:rPr>
              <a:t>Ball recovery AT the right flank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A pass FROM the right flank TO the midfield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A long ball FROM the midfield TO the box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rgbClr val="FF0000"/>
                </a:solidFill>
                <a:highlight>
                  <a:srgbClr val="73FBFD"/>
                </a:highlight>
              </a:rPr>
              <a:t>Shot AT the box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76FC2E6-101A-9D4A-8BFE-BB8A7C06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0785"/>
            <a:ext cx="10515600" cy="164617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ball_recovery</a:t>
            </a:r>
            <a:r>
              <a:rPr lang="en-US" baseline="-25000" dirty="0"/>
              <a:t> </a:t>
            </a:r>
            <a:r>
              <a:rPr lang="en-US" dirty="0"/>
              <a:t>= 1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pass</a:t>
            </a:r>
            <a:r>
              <a:rPr lang="en-US" dirty="0"/>
              <a:t> = 0.5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shot</a:t>
            </a:r>
            <a:r>
              <a:rPr lang="en-US" dirty="0"/>
              <a:t> =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31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9E36-E827-784B-97EB-E5D53D1A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760201" cy="1325563"/>
          </a:xfrm>
        </p:spPr>
        <p:txBody>
          <a:bodyPr/>
          <a:lstStyle/>
          <a:p>
            <a:r>
              <a:rPr lang="en-US" dirty="0"/>
              <a:t>Step 5: Rank patterns on user preference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5F36F-E50F-0749-A117-17C5BD47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178" y="2063448"/>
            <a:ext cx="1217900" cy="121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0CABBA-3B1E-2E4B-A14F-5ADDD9B1A073}"/>
              </a:ext>
            </a:extLst>
          </p:cNvPr>
          <p:cNvSpPr txBox="1"/>
          <p:nvPr/>
        </p:nvSpPr>
        <p:spPr>
          <a:xfrm>
            <a:off x="1103126" y="3312886"/>
            <a:ext cx="326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Soccer coach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293FD25-C320-C64E-99DC-83F762E7F0F4}"/>
              </a:ext>
            </a:extLst>
          </p:cNvPr>
          <p:cNvSpPr/>
          <p:nvPr/>
        </p:nvSpPr>
        <p:spPr>
          <a:xfrm>
            <a:off x="1392465" y="1581223"/>
            <a:ext cx="1561672" cy="450687"/>
          </a:xfrm>
          <a:prstGeom prst="wedgeRoundRectCallout">
            <a:avLst>
              <a:gd name="adj1" fmla="val -13120"/>
              <a:gd name="adj2" fmla="val 8755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" panose="020B0602030504020204" pitchFamily="34" charset="77"/>
              </a:rPr>
              <a:t>Shots!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D7406-9626-3F42-B418-E0E06DBA8462}"/>
              </a:ext>
            </a:extLst>
          </p:cNvPr>
          <p:cNvSpPr txBox="1"/>
          <p:nvPr/>
        </p:nvSpPr>
        <p:spPr>
          <a:xfrm>
            <a:off x="5779911" y="1825625"/>
            <a:ext cx="6942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</a:rPr>
              <a:t>Ball recovery AT the right flank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A pass FROM the right flank TO the midfield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A long ball FROM the midfield TO the box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400" dirty="0">
                <a:solidFill>
                  <a:srgbClr val="FF0000"/>
                </a:solidFill>
                <a:highlight>
                  <a:srgbClr val="73FBFD"/>
                </a:highlight>
              </a:rPr>
              <a:t>Shot AT the box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76FC2E6-101A-9D4A-8BFE-BB8A7C06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0785"/>
            <a:ext cx="10515600" cy="164617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ball_recovery</a:t>
            </a:r>
            <a:r>
              <a:rPr lang="en-US" baseline="-25000" dirty="0"/>
              <a:t> </a:t>
            </a:r>
            <a:r>
              <a:rPr lang="en-US" dirty="0"/>
              <a:t>= 1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pass</a:t>
            </a:r>
            <a:r>
              <a:rPr lang="en-US" dirty="0"/>
              <a:t> = 0.5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shot</a:t>
            </a:r>
            <a:r>
              <a:rPr lang="en-US" dirty="0"/>
              <a:t> =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2BD183-7693-9D4E-AEE1-47175B87844D}"/>
                  </a:ext>
                </a:extLst>
              </p:cNvPr>
              <p:cNvSpPr/>
              <p:nvPr/>
            </p:nvSpPr>
            <p:spPr>
              <a:xfrm>
                <a:off x="4081010" y="5034155"/>
                <a:ext cx="7361695" cy="5232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𝑆𝑢𝑝𝑝𝑜𝑟𝑡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r>
                        <a:rPr lang="en-US" sz="2800" i="1" dirty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 dirty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2BD183-7693-9D4E-AEE1-47175B878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10" y="5034155"/>
                <a:ext cx="7361695" cy="523220"/>
              </a:xfrm>
              <a:prstGeom prst="rect">
                <a:avLst/>
              </a:prstGeom>
              <a:blipFill>
                <a:blip r:embed="rId3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260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77E7-AE1C-A147-B72F-78CF9F13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discovery of tactics in </a:t>
            </a:r>
            <a:r>
              <a:rPr lang="en-US" dirty="0" err="1"/>
              <a:t>spatio</a:t>
            </a:r>
            <a:r>
              <a:rPr lang="en-US" dirty="0"/>
              <a:t>-temporal soccer match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FB68-A73A-DC4D-9E96-0B6FB4116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Approach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30266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B93E-648A-8842-A837-F39DE64F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Do we discover interesting and relevant patterns?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46B70-0716-024A-A744-FD086235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90688"/>
            <a:ext cx="7315200" cy="51181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60FCAD-36AB-8843-B855-5ABF6AFF7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Top ranked cluster</a:t>
            </a:r>
          </a:p>
          <a:p>
            <a:pPr marL="0" indent="0">
              <a:buNone/>
            </a:pPr>
            <a:r>
              <a:rPr lang="en-US" dirty="0"/>
              <a:t>of Manchester City </a:t>
            </a:r>
          </a:p>
          <a:p>
            <a:pPr marL="0" indent="0">
              <a:buNone/>
            </a:pPr>
            <a:r>
              <a:rPr lang="en-US" dirty="0"/>
              <a:t>in 2015/2016</a:t>
            </a:r>
          </a:p>
        </p:txBody>
      </p:sp>
    </p:spTree>
    <p:extLst>
      <p:ext uri="{BB962C8B-B14F-4D97-AF65-F5344CB8AC3E}">
        <p14:creationId xmlns:p14="http://schemas.microsoft.com/office/powerpoint/2010/main" val="694650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B93E-648A-8842-A837-F39DE64F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Do we discover interesting and relevant patterns?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FADA7-AA04-C14A-8F9D-4AFE5C3F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67" y="1690688"/>
            <a:ext cx="7315200" cy="51181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412E9F-8775-1243-A6DA-32A8F030A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4th ranked cluster</a:t>
            </a:r>
          </a:p>
          <a:p>
            <a:pPr marL="0" indent="0">
              <a:buNone/>
            </a:pPr>
            <a:r>
              <a:rPr lang="en-US" dirty="0"/>
              <a:t>of Manchester City </a:t>
            </a:r>
          </a:p>
          <a:p>
            <a:pPr marL="0" indent="0">
              <a:buNone/>
            </a:pPr>
            <a:r>
              <a:rPr lang="en-US" dirty="0"/>
              <a:t>in 2015/2016</a:t>
            </a:r>
          </a:p>
        </p:txBody>
      </p:sp>
    </p:spTree>
    <p:extLst>
      <p:ext uri="{BB962C8B-B14F-4D97-AF65-F5344CB8AC3E}">
        <p14:creationId xmlns:p14="http://schemas.microsoft.com/office/powerpoint/2010/main" val="106911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B93E-648A-8842-A837-F39DE64F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 Can we identify team tactics?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19AC00-EDE1-A846-9DAD-27E4D1BEF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4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Arsenal = midfield passing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F92E8A-D211-084A-A756-64888363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788" y="2603863"/>
            <a:ext cx="7973542" cy="40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76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B9C7CD-DBFC-7B46-B76A-2169DA4B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2925763"/>
            <a:ext cx="3251200" cy="3251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C7F6C5-8274-6440-9E41-FC288BE3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226564"/>
            <a:ext cx="6096000" cy="3429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C1F058-73B3-E040-BE66-5CAB5986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Bob </a:t>
            </a:r>
            <a:r>
              <a:rPr lang="en-US" dirty="0">
                <a:solidFill>
                  <a:srgbClr val="FF0000"/>
                </a:solidFill>
              </a:rPr>
              <a:t>manually</a:t>
            </a:r>
            <a:r>
              <a:rPr lang="en-US" dirty="0"/>
              <a:t> reviews many hours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of soccer video footage</a:t>
            </a:r>
          </a:p>
        </p:txBody>
      </p:sp>
    </p:spTree>
    <p:extLst>
      <p:ext uri="{BB962C8B-B14F-4D97-AF65-F5344CB8AC3E}">
        <p14:creationId xmlns:p14="http://schemas.microsoft.com/office/powerpoint/2010/main" val="335416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B93E-648A-8842-A837-F39DE64F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 Can we identify team tactics?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B24C1-D46C-874D-A08E-E2F10F1C4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79" y="2830193"/>
            <a:ext cx="7594521" cy="30179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9C7BEF-CD1E-2C49-AC82-3EBE72E970B8}"/>
              </a:ext>
            </a:extLst>
          </p:cNvPr>
          <p:cNvSpPr txBox="1">
            <a:spLocks/>
          </p:cNvSpPr>
          <p:nvPr/>
        </p:nvSpPr>
        <p:spPr>
          <a:xfrm>
            <a:off x="838200" y="19680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Leicester City = counter-attack</a:t>
            </a:r>
          </a:p>
        </p:txBody>
      </p:sp>
    </p:spTree>
    <p:extLst>
      <p:ext uri="{BB962C8B-B14F-4D97-AF65-F5344CB8AC3E}">
        <p14:creationId xmlns:p14="http://schemas.microsoft.com/office/powerpoint/2010/main" val="2348989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D118-8AB8-B541-945C-D54CD38D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7A2E6-C5F7-B04E-8A1A-CF52F4276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710" y="1825625"/>
            <a:ext cx="780908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Have we made Bob’s job easier?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E0F75-859D-5F4B-93F2-C8E818E2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142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6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D118-8AB8-B541-945C-D54CD38D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7A2E6-C5F7-B04E-8A1A-CF52F4276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710" y="1825625"/>
            <a:ext cx="780908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Have we made Bob’s job easier?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Not yet, but it’s a good start!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E0F75-859D-5F4B-93F2-C8E818E2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142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57D8D-3923-614C-BAA8-AC9BB52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0" y="2925763"/>
            <a:ext cx="32512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9C7CD-DBFC-7B46-B76A-2169DA4B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2925763"/>
            <a:ext cx="32512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3D563-9A3F-1D4F-A648-9E27265A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338" y="3863082"/>
            <a:ext cx="2829729" cy="2829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72B845-6B97-0048-9F65-08500F90E1B1}"/>
              </a:ext>
            </a:extLst>
          </p:cNvPr>
          <p:cNvSpPr txBox="1"/>
          <p:nvPr/>
        </p:nvSpPr>
        <p:spPr>
          <a:xfrm>
            <a:off x="3650109" y="4636483"/>
            <a:ext cx="263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Tactics report</a:t>
            </a:r>
          </a:p>
        </p:txBody>
      </p:sp>
    </p:spTree>
    <p:extLst>
      <p:ext uri="{BB962C8B-B14F-4D97-AF65-F5344CB8AC3E}">
        <p14:creationId xmlns:p14="http://schemas.microsoft.com/office/powerpoint/2010/main" val="197528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57D8D-3923-614C-BAA8-AC9BB52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0" y="2925763"/>
            <a:ext cx="32512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9C7CD-DBFC-7B46-B76A-2169DA4B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2925763"/>
            <a:ext cx="3251200" cy="32512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BBB6DBD-E6F3-6845-9838-CEB1278632B5}"/>
              </a:ext>
            </a:extLst>
          </p:cNvPr>
          <p:cNvSpPr/>
          <p:nvPr/>
        </p:nvSpPr>
        <p:spPr>
          <a:xfrm>
            <a:off x="3425952" y="804672"/>
            <a:ext cx="7292848" cy="1219200"/>
          </a:xfrm>
          <a:prstGeom prst="wedgeRoundRectCallout">
            <a:avLst>
              <a:gd name="adj1" fmla="val 28713"/>
              <a:gd name="adj2" fmla="val 10667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latin typeface="Lucida Sans" panose="020B0602030504020204" pitchFamily="34" charset="77"/>
              </a:rPr>
              <a:t>Thanks for you hard work.</a:t>
            </a:r>
          </a:p>
          <a:p>
            <a:r>
              <a:rPr lang="en-US" sz="2800" dirty="0">
                <a:latin typeface="Lucida Sans" panose="020B0602030504020204" pitchFamily="34" charset="77"/>
              </a:rPr>
              <a:t>Can you do it again for our next match?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3D563-9A3F-1D4F-A648-9E27265A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338" y="3863082"/>
            <a:ext cx="2829729" cy="2829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72B845-6B97-0048-9F65-08500F90E1B1}"/>
              </a:ext>
            </a:extLst>
          </p:cNvPr>
          <p:cNvSpPr txBox="1"/>
          <p:nvPr/>
        </p:nvSpPr>
        <p:spPr>
          <a:xfrm>
            <a:off x="3650109" y="4636483"/>
            <a:ext cx="263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Tactics report</a:t>
            </a:r>
          </a:p>
        </p:txBody>
      </p:sp>
    </p:spTree>
    <p:extLst>
      <p:ext uri="{BB962C8B-B14F-4D97-AF65-F5344CB8AC3E}">
        <p14:creationId xmlns:p14="http://schemas.microsoft.com/office/powerpoint/2010/main" val="181481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57D8D-3923-614C-BAA8-AC9BB52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0" y="2925763"/>
            <a:ext cx="32512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9C7CD-DBFC-7B46-B76A-2169DA4B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2925763"/>
            <a:ext cx="3251200" cy="32512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A89CFE9-FF1A-E44C-99CF-4D82838B8504}"/>
              </a:ext>
            </a:extLst>
          </p:cNvPr>
          <p:cNvSpPr/>
          <p:nvPr/>
        </p:nvSpPr>
        <p:spPr>
          <a:xfrm>
            <a:off x="2316480" y="804672"/>
            <a:ext cx="4681728" cy="1219200"/>
          </a:xfrm>
          <a:prstGeom prst="wedgeRoundRectCallout">
            <a:avLst>
              <a:gd name="adj1" fmla="val -35630"/>
              <a:gd name="adj2" fmla="val 11367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Lucida Sans" panose="020B0602030504020204" pitchFamily="34" charset="77"/>
              </a:rPr>
              <a:t>………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C4714-999B-0D47-8861-21A2175D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338" y="3863082"/>
            <a:ext cx="2829729" cy="2829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7FBB45-4F4B-A14F-914D-B3DADAAAEA90}"/>
              </a:ext>
            </a:extLst>
          </p:cNvPr>
          <p:cNvSpPr txBox="1"/>
          <p:nvPr/>
        </p:nvSpPr>
        <p:spPr>
          <a:xfrm>
            <a:off x="3650109" y="4636483"/>
            <a:ext cx="263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Sans" panose="020B0602030504020204" pitchFamily="34" charset="77"/>
              </a:rPr>
              <a:t>Tactics report</a:t>
            </a:r>
          </a:p>
        </p:txBody>
      </p:sp>
    </p:spTree>
    <p:extLst>
      <p:ext uri="{BB962C8B-B14F-4D97-AF65-F5344CB8AC3E}">
        <p14:creationId xmlns:p14="http://schemas.microsoft.com/office/powerpoint/2010/main" val="1114397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1081</Words>
  <Application>Microsoft Macintosh PowerPoint</Application>
  <PresentationFormat>Widescreen</PresentationFormat>
  <Paragraphs>282</Paragraphs>
  <Slides>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Lucida Sans</vt:lpstr>
      <vt:lpstr>Symbol</vt:lpstr>
      <vt:lpstr>Wingdings</vt:lpstr>
      <vt:lpstr>Office Theme</vt:lpstr>
      <vt:lpstr>Automatic Discovery of Tactics in Spatio-Temporal Soccer Match Data</vt:lpstr>
      <vt:lpstr>Meet Bob, an analyst at Everton FC</vt:lpstr>
      <vt:lpstr>Meet Alan, the coach at Everton FC</vt:lpstr>
      <vt:lpstr>What Bob’s job looks like now</vt:lpstr>
      <vt:lpstr>PowerPoint Presentation</vt:lpstr>
      <vt:lpstr>Bob manually reviews many hours  of soccer video footage</vt:lpstr>
      <vt:lpstr>PowerPoint Presentation</vt:lpstr>
      <vt:lpstr>PowerPoint Presentation</vt:lpstr>
      <vt:lpstr>PowerPoint Presentation</vt:lpstr>
      <vt:lpstr>What Bob’s job should look like</vt:lpstr>
      <vt:lpstr>PowerPoint Presentation</vt:lpstr>
      <vt:lpstr>PowerPoint Presentation</vt:lpstr>
      <vt:lpstr>PowerPoint Presentation</vt:lpstr>
      <vt:lpstr>PowerPoint Presentation</vt:lpstr>
      <vt:lpstr>Bob lets the computer automatically discover tactics</vt:lpstr>
      <vt:lpstr>Automatic discovery of tactics in spatio-temporal soccer match data</vt:lpstr>
      <vt:lpstr>Automatic discovery of tactics in spatio-temporal soccer match data</vt:lpstr>
      <vt:lpstr>A soccer match is described by a sequence of +-1750 on-the-ball actions</vt:lpstr>
      <vt:lpstr>A soccer match is described by a sequence of +-1750 on-the-ball actions</vt:lpstr>
      <vt:lpstr>Automatic discovery of tactics in spatio-temporal soccer match data</vt:lpstr>
      <vt:lpstr>Tactics involve space and time</vt:lpstr>
      <vt:lpstr>Tactics involve space and time</vt:lpstr>
      <vt:lpstr>Tactics involve space and time</vt:lpstr>
      <vt:lpstr>Events have discrete  and continuous attributes</vt:lpstr>
      <vt:lpstr>Events have discrete  and continuous attributes</vt:lpstr>
      <vt:lpstr>Events have discrete  and continuous attributes</vt:lpstr>
      <vt:lpstr>How to exploit domain knowledge?</vt:lpstr>
      <vt:lpstr>How to exploit domain knowledge?</vt:lpstr>
      <vt:lpstr>Relevance of tactics is subjective</vt:lpstr>
      <vt:lpstr>Events have no universal definition</vt:lpstr>
      <vt:lpstr>Events have no universal definition</vt:lpstr>
      <vt:lpstr>Events have no universal definition</vt:lpstr>
      <vt:lpstr>Automatic discovery of tactics in spatio-temporal soccer match data</vt:lpstr>
      <vt:lpstr>Step 1: Divide the event stream  of each match into phases</vt:lpstr>
      <vt:lpstr>Step 1: Divide the event stream  of each match into phases</vt:lpstr>
      <vt:lpstr>Step 1: Divide the event stream  of each match into phases</vt:lpstr>
      <vt:lpstr>Step 1: Divide the event stream  of each match into phases</vt:lpstr>
      <vt:lpstr>Step 1: Divide the event stream  of each match into phases</vt:lpstr>
      <vt:lpstr>Step 2: Cluster phases on their spatio-temporal component</vt:lpstr>
      <vt:lpstr>Step 2: Cluster phases on their spatio-temporal component</vt:lpstr>
      <vt:lpstr>Step 3: Rank clusters on user preference</vt:lpstr>
      <vt:lpstr>Step 3: Rank clusters on user preference</vt:lpstr>
      <vt:lpstr>Step 3: Rank clusters on user preference</vt:lpstr>
      <vt:lpstr>Step 4: Mine each cluster for frequent sequential patterns</vt:lpstr>
      <vt:lpstr>Step 4: Mine each cluster for frequent sequential patterns</vt:lpstr>
      <vt:lpstr>Step 4: Mine each cluster for frequent sequential patterns</vt:lpstr>
      <vt:lpstr>Step 4: Mine each cluster for frequent sequential patterns</vt:lpstr>
      <vt:lpstr>Step 4: Mine each cluster for frequent sequential patterns</vt:lpstr>
      <vt:lpstr>Step 4: Mine each cluster for frequent sequential patterns</vt:lpstr>
      <vt:lpstr>Step 4: Mine each cluster for frequent sequential patterns</vt:lpstr>
      <vt:lpstr>Step 5: Rank patterns on user preference</vt:lpstr>
      <vt:lpstr>Step 5: Rank patterns on user preference</vt:lpstr>
      <vt:lpstr>Step 5: Rank patterns on user preference</vt:lpstr>
      <vt:lpstr>Step 5: Rank patterns on user preference</vt:lpstr>
      <vt:lpstr>Step 5: Rank patterns on user preference</vt:lpstr>
      <vt:lpstr>Automatic discovery of tactics in spatio-temporal soccer match data</vt:lpstr>
      <vt:lpstr>Q1: Do we discover interesting and relevant patterns?</vt:lpstr>
      <vt:lpstr>Q1: Do we discover interesting and relevant patterns?</vt:lpstr>
      <vt:lpstr>Q2: Can we identify team tactics?</vt:lpstr>
      <vt:lpstr>Q2: Can we identify team tactics?</vt:lpstr>
      <vt:lpstr>Conclusion</vt:lpstr>
      <vt:lpstr>Conclusion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</dc:title>
  <dc:creator>Tom Decroos</dc:creator>
  <cp:lastModifiedBy>Tom Decroos</cp:lastModifiedBy>
  <cp:revision>51</cp:revision>
  <cp:lastPrinted>2018-07-21T01:32:53Z</cp:lastPrinted>
  <dcterms:created xsi:type="dcterms:W3CDTF">2018-07-18T22:07:09Z</dcterms:created>
  <dcterms:modified xsi:type="dcterms:W3CDTF">2018-08-22T16:20:52Z</dcterms:modified>
</cp:coreProperties>
</file>